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16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/>
    <p:restoredTop sz="94494"/>
  </p:normalViewPr>
  <p:slideViewPr>
    <p:cSldViewPr snapToGrid="0" showGuides="1">
      <p:cViewPr varScale="1">
        <p:scale>
          <a:sx n="68" d="100"/>
          <a:sy n="68" d="100"/>
        </p:scale>
        <p:origin x="98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A5535-8B19-6839-62E1-FFF80AAB44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E2BFDE-0622-4EB9-ACCE-A0A7D5E695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AC6B1-1D49-94AA-0C75-405EEC1A0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ED674-9CC2-66C5-7075-CBD103A6C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D3938-6AA1-57D5-D19B-27F100EF0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11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2FBFA-2A46-8C3A-CA9E-FADF8DC26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1F705-6D0D-C32C-13C6-AEB6A405D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2A4F1-A694-8A54-11F0-592A1174C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436B3-A97B-0F32-102F-F90E5BCDB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AB17BA-473B-CEEA-F1E3-9B03206E1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14514F-7D8A-AD70-8D09-6E450185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7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55D2F-AD1B-0D58-684E-BABF83F89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0BF3B8-D3DE-CE1F-45F8-13FB6BEC74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5B2A26-AB31-FC81-9C94-8814EFA6CE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D8DF7D-973E-3C3C-3C55-F590D02EF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66CDEE-E2A3-76D8-4C6C-76A050FEA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E366F-E3C5-2EEE-36CE-1892E9E37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42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D2BF8-08CB-A833-7644-9444915DE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0124"/>
            <a:ext cx="10515600" cy="55780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8A326-0614-C27B-834E-F9BCB7E80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290135"/>
            <a:ext cx="10515600" cy="388682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591BA-2929-EE0D-F27C-A49A4BBF1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C00BF-9E72-7EF1-946C-3F0C853C7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343C8-8645-8F2E-FB9A-CE4D4C1CA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915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AEA7D3-67E4-3C6F-E1F1-1DB8558508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0AD391-0208-8AD2-CEC7-53486CC609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6C281-BB6A-EB7B-6138-451CFAD06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D655E-777A-4434-6245-529FE194D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B7678-3DE0-2F21-4BA5-F16594DDD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41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44246-0514-C6D7-68E2-D3D173628F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65288"/>
            <a:ext cx="10515600" cy="557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0" lang="en-US" b="1" i="0" u="none" strike="noStrike" cap="none" spc="0" normalizeH="0" baseline="0" dirty="0">
                <a:ln>
                  <a:noFill/>
                </a:ln>
                <a:solidFill>
                  <a:srgbClr val="4F1658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19959-30CD-F2FA-A3D6-131D6B99D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514131"/>
            <a:ext cx="9817230" cy="36628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E831D-E15C-A75C-6DC6-6E94FA568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11740"/>
            <a:ext cx="2743200" cy="182563"/>
          </a:xfrm>
        </p:spPr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F709B2-FD4A-72B0-8A7B-677347485B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4000"/>
          </a:blip>
          <a:stretch>
            <a:fillRect/>
          </a:stretch>
        </p:blipFill>
        <p:spPr>
          <a:xfrm>
            <a:off x="10683938" y="5524086"/>
            <a:ext cx="1014826" cy="10148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542C56-D0CA-72CE-318E-AE3C6EB16A25}"/>
              </a:ext>
            </a:extLst>
          </p:cNvPr>
          <p:cNvSpPr txBox="1"/>
          <p:nvPr userDrawn="1"/>
        </p:nvSpPr>
        <p:spPr>
          <a:xfrm>
            <a:off x="838200" y="2047087"/>
            <a:ext cx="3798536" cy="394216"/>
          </a:xfrm>
          <a:prstGeom prst="roundRect">
            <a:avLst>
              <a:gd name="adj" fmla="val 24571"/>
            </a:avLst>
          </a:prstGeom>
          <a:noFill/>
          <a:effectLst>
            <a:glow>
              <a:srgbClr val="73CA82"/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spc="300" dirty="0">
                <a:solidFill>
                  <a:srgbClr val="4F16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endParaRPr lang="en-US" sz="1600" b="1" i="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4BD8C800-4177-59C9-2106-7241AC39232B}"/>
              </a:ext>
            </a:extLst>
          </p:cNvPr>
          <p:cNvSpPr txBox="1"/>
          <p:nvPr userDrawn="1"/>
        </p:nvSpPr>
        <p:spPr>
          <a:xfrm>
            <a:off x="838200" y="641710"/>
            <a:ext cx="3798536" cy="394216"/>
          </a:xfrm>
          <a:prstGeom prst="roundRect">
            <a:avLst>
              <a:gd name="adj" fmla="val 24571"/>
            </a:avLst>
          </a:prstGeom>
          <a:noFill/>
          <a:effectLst>
            <a:glow>
              <a:srgbClr val="73CA82"/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spc="300" dirty="0">
                <a:solidFill>
                  <a:srgbClr val="4F16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ANANDA KUTIR ASHRAM</a:t>
            </a:r>
            <a:endParaRPr lang="en-US" sz="1600" b="1" i="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800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yoga mat on a table&#10;&#10;Description automatically generated">
            <a:extLst>
              <a:ext uri="{FF2B5EF4-FFF2-40B4-BE49-F238E27FC236}">
                <a16:creationId xmlns:a16="http://schemas.microsoft.com/office/drawing/2014/main" id="{9B8044F7-2B40-6E64-B5F0-E6594E0F36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E831D-E15C-A75C-6DC6-6E94FA568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11740"/>
            <a:ext cx="2743200" cy="182563"/>
          </a:xfrm>
        </p:spPr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F709B2-FD4A-72B0-8A7B-677347485B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4000"/>
          </a:blip>
          <a:stretch>
            <a:fillRect/>
          </a:stretch>
        </p:blipFill>
        <p:spPr>
          <a:xfrm>
            <a:off x="10683938" y="5524086"/>
            <a:ext cx="1014826" cy="101482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D098397D-7B32-301F-162B-705BE79020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65288"/>
            <a:ext cx="10515600" cy="557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0" 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F96073A5-D19E-1688-5F6F-48D3EDC375E9}"/>
              </a:ext>
            </a:extLst>
          </p:cNvPr>
          <p:cNvSpPr txBox="1"/>
          <p:nvPr userDrawn="1"/>
        </p:nvSpPr>
        <p:spPr>
          <a:xfrm>
            <a:off x="838200" y="641710"/>
            <a:ext cx="3798536" cy="394216"/>
          </a:xfrm>
          <a:prstGeom prst="roundRect">
            <a:avLst>
              <a:gd name="adj" fmla="val 24571"/>
            </a:avLst>
          </a:prstGeom>
          <a:noFill/>
          <a:effectLst>
            <a:glow>
              <a:srgbClr val="73CA82"/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ANANDA KUTIR ASHRAM</a:t>
            </a:r>
          </a:p>
        </p:txBody>
      </p:sp>
    </p:spTree>
    <p:extLst>
      <p:ext uri="{BB962C8B-B14F-4D97-AF65-F5344CB8AC3E}">
        <p14:creationId xmlns:p14="http://schemas.microsoft.com/office/powerpoint/2010/main" val="7194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E831D-E15C-A75C-6DC6-6E94FA568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11740"/>
            <a:ext cx="2743200" cy="182563"/>
          </a:xfrm>
        </p:spPr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F709B2-FD4A-72B0-8A7B-677347485B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4000"/>
          </a:blip>
          <a:stretch>
            <a:fillRect/>
          </a:stretch>
        </p:blipFill>
        <p:spPr>
          <a:xfrm>
            <a:off x="10683938" y="5524086"/>
            <a:ext cx="1014826" cy="101482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7F944263-BAB2-6F60-B52C-0FFC76FB1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65288"/>
            <a:ext cx="10515600" cy="557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0" 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2F0231-D8B0-B4BE-C86C-DDF7BCC3B5EB}"/>
              </a:ext>
            </a:extLst>
          </p:cNvPr>
          <p:cNvSpPr txBox="1"/>
          <p:nvPr userDrawn="1"/>
        </p:nvSpPr>
        <p:spPr>
          <a:xfrm>
            <a:off x="838200" y="2047087"/>
            <a:ext cx="3798536" cy="394216"/>
          </a:xfrm>
          <a:prstGeom prst="roundRect">
            <a:avLst>
              <a:gd name="adj" fmla="val 24571"/>
            </a:avLst>
          </a:prstGeom>
          <a:noFill/>
          <a:effectLst>
            <a:glow>
              <a:srgbClr val="73CA82"/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THROUGHOUT THE YEAR</a:t>
            </a: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C1E4D91C-1632-2EF4-2A1D-A24E402C4793}"/>
              </a:ext>
            </a:extLst>
          </p:cNvPr>
          <p:cNvSpPr txBox="1"/>
          <p:nvPr userDrawn="1"/>
        </p:nvSpPr>
        <p:spPr>
          <a:xfrm>
            <a:off x="838200" y="641710"/>
            <a:ext cx="3798536" cy="394216"/>
          </a:xfrm>
          <a:prstGeom prst="roundRect">
            <a:avLst>
              <a:gd name="adj" fmla="val 24571"/>
            </a:avLst>
          </a:prstGeom>
          <a:noFill/>
          <a:effectLst>
            <a:glow>
              <a:srgbClr val="73CA82"/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i="0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ANANDA KUTIR ASHRAM</a:t>
            </a:r>
          </a:p>
        </p:txBody>
      </p:sp>
    </p:spTree>
    <p:extLst>
      <p:ext uri="{BB962C8B-B14F-4D97-AF65-F5344CB8AC3E}">
        <p14:creationId xmlns:p14="http://schemas.microsoft.com/office/powerpoint/2010/main" val="319258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D9BD2C-9A5F-7943-E20D-7910ECA60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B50A71-7C6B-2B83-1482-46CEE8FB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420F9-554D-98E1-4DED-382C630C1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colorful background with gold and purple flowers&#10;&#10;Description automatically generated with medium confidence">
            <a:extLst>
              <a:ext uri="{FF2B5EF4-FFF2-40B4-BE49-F238E27FC236}">
                <a16:creationId xmlns:a16="http://schemas.microsoft.com/office/drawing/2014/main" id="{6855E5CC-A430-68A7-8B91-BD393AE6A9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161FC7DC-A910-6A49-2FCE-0E75D1021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5672" y="1298763"/>
            <a:ext cx="9144000" cy="2387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>
                <a:solidFill>
                  <a:srgbClr val="4E1658"/>
                </a:solidFill>
              </a:defRPr>
            </a:lvl1pPr>
          </a:lstStyle>
          <a:p>
            <a:pPr algn="l"/>
            <a:r>
              <a:rPr lang="en-US" sz="66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CHAIRMAN’S </a:t>
            </a:r>
            <a:br>
              <a:rPr lang="en-US" sz="66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en-US" sz="66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REPORT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3C1B1E05-FAA5-D6E5-58F0-A739E9150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5672" y="3918856"/>
            <a:ext cx="9144000" cy="715243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Bef>
                <a:spcPct val="0"/>
              </a:spcBef>
              <a:buNone/>
            </a:pPr>
            <a:r>
              <a:rPr lang="en-US" i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01 March 2024 – 28 February 2025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968767-CD34-0EB9-28A7-4B385844AB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6000"/>
          </a:blip>
          <a:stretch>
            <a:fillRect/>
          </a:stretch>
        </p:blipFill>
        <p:spPr>
          <a:xfrm>
            <a:off x="6912110" y="541300"/>
            <a:ext cx="3902526" cy="3902526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DE310920-8F95-7B62-52EA-8C403B52C8EA}"/>
              </a:ext>
            </a:extLst>
          </p:cNvPr>
          <p:cNvSpPr txBox="1">
            <a:spLocks/>
          </p:cNvSpPr>
          <p:nvPr userDrawn="1"/>
        </p:nvSpPr>
        <p:spPr>
          <a:xfrm>
            <a:off x="5872843" y="3059753"/>
            <a:ext cx="592727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1">
                    <a:alpha val="57000"/>
                  </a:scheme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ANANDA KUTIR ASHRAM</a:t>
            </a:r>
          </a:p>
        </p:txBody>
      </p:sp>
    </p:spTree>
    <p:extLst>
      <p:ext uri="{BB962C8B-B14F-4D97-AF65-F5344CB8AC3E}">
        <p14:creationId xmlns:p14="http://schemas.microsoft.com/office/powerpoint/2010/main" val="2398887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0EB85-78E3-0C48-8A33-B8CFBB3F6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7C673-509D-1EDB-A52A-94A2BACC1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813672-72DA-7610-0538-F7F059AE6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D0896-66C7-8324-2CF9-87B816CF5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AB0D8-AF0C-D064-4327-4555DEA9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815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3A9F9-FD13-1360-D158-66B689DB8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0124"/>
            <a:ext cx="10515600" cy="55780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28E17-9E2F-5B0C-0CD9-7A39389D24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925214-18FA-8365-349A-153DB0CA9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5DA24-78BC-EA70-8DC4-C8A6ABDC2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F7329-DAD4-CDD0-39CD-232FDC0AF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2725B1-E270-4A9C-945C-BE72267E1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1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5A8E8-154E-939B-26DE-3C4395F9C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FB932-EE07-071C-9601-2C5F967EC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7E11CD-72DF-4967-245B-11D49633D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5BBF88-E206-084D-A634-8479C550B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5D32DF-6430-119E-025A-96B4651D39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F0EFED-870A-E84D-32F1-40E296E49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0BED68-D799-7165-B681-6C01C9125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2BC48E-F578-0643-D6E2-63A3F5799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642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A3DF7-58AC-006E-E2B1-D6859AD96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0124"/>
            <a:ext cx="10515600" cy="55780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21F1BA-B591-2271-59DB-293A49B5F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4CC6FA-18DD-55CB-671D-E9B00C8E7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C45165-444B-41ED-07B7-38FD553DE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58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82BF5-5E36-A9C6-1179-83FB3F510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8862" y="2290135"/>
            <a:ext cx="9854938" cy="3886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7899A-341A-1BA6-D43C-ED5F82D08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958081-59D1-954E-862A-7D3669633F1E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4F419-0225-107F-DFA4-BA02BDB27A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70F31-BBD1-8284-0A56-8ADFAC2C7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C5F32E-3F77-F541-B200-83ACDCBA5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8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5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rgbClr val="4E1658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rgbClr val="4E1658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rgbClr val="4E1658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rgbClr val="4E1658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rgbClr val="4E165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BD4F7A1-81FD-3434-E6C4-62CF013CA7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5672" y="1298763"/>
            <a:ext cx="9144000" cy="2387600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66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CHAIRMAN’S </a:t>
            </a:r>
            <a:br>
              <a:rPr lang="en-US" sz="66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en-US" sz="66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REPORT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E65FB7DE-A442-51FC-E66A-1553882226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5672" y="3918856"/>
            <a:ext cx="9144000" cy="715243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Bef>
                <a:spcPct val="0"/>
              </a:spcBef>
              <a:buNone/>
            </a:pPr>
            <a:r>
              <a:rPr lang="en-US" i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01 March 2024 – 28 February 2025</a:t>
            </a:r>
          </a:p>
        </p:txBody>
      </p:sp>
    </p:spTree>
    <p:extLst>
      <p:ext uri="{BB962C8B-B14F-4D97-AF65-F5344CB8AC3E}">
        <p14:creationId xmlns:p14="http://schemas.microsoft.com/office/powerpoint/2010/main" val="16913125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September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987175" cy="313932"/>
          </a:xfrm>
        </p:spPr>
        <p:txBody>
          <a:bodyPr>
            <a:spAutoFit/>
          </a:bodyPr>
          <a:lstStyle/>
          <a:p>
            <a:r>
              <a:rPr lang="en-US" sz="1600" dirty="0"/>
              <a:t>08 Sep:</a:t>
            </a:r>
            <a:endParaRPr lang="en-US" dirty="0"/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834570" y="2819118"/>
            <a:ext cx="4566556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Swami Sivananda Birth Anniversary Satsang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DE50DB-8735-896E-8A52-F44A0A541494}"/>
              </a:ext>
            </a:extLst>
          </p:cNvPr>
          <p:cNvSpPr txBox="1">
            <a:spLocks/>
          </p:cNvSpPr>
          <p:nvPr/>
        </p:nvSpPr>
        <p:spPr>
          <a:xfrm>
            <a:off x="1536569" y="3419856"/>
            <a:ext cx="1435231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17– 21 Sep:</a:t>
            </a:r>
          </a:p>
        </p:txBody>
      </p:sp>
      <p:pic>
        <p:nvPicPr>
          <p:cNvPr id="8" name="Graphic 7" descr="Daily calendar outline">
            <a:extLst>
              <a:ext uri="{FF2B5EF4-FFF2-40B4-BE49-F238E27FC236}">
                <a16:creationId xmlns:a16="http://schemas.microsoft.com/office/drawing/2014/main" id="{EECA34BA-47A8-EA02-F453-9348AB5C4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272313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2834570" y="3413478"/>
            <a:ext cx="5632774" cy="5355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Special Lecture </a:t>
            </a:r>
            <a:r>
              <a:rPr lang="en-US" dirty="0" err="1"/>
              <a:t>Satsangs</a:t>
            </a:r>
            <a:r>
              <a:rPr lang="en-US" dirty="0"/>
              <a:t> with Swami </a:t>
            </a:r>
            <a:r>
              <a:rPr lang="en-US" dirty="0" err="1"/>
              <a:t>Muktananda</a:t>
            </a:r>
            <a:r>
              <a:rPr lang="en-US" dirty="0"/>
              <a:t> in Residence @ Ananda </a:t>
            </a:r>
            <a:r>
              <a:rPr lang="en-US" dirty="0" err="1"/>
              <a:t>Kutir</a:t>
            </a:r>
            <a:r>
              <a:rPr lang="en-US" dirty="0"/>
              <a:t> Ashrama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3DA6714-38DF-2D44-08CD-F30077C98D1F}"/>
              </a:ext>
            </a:extLst>
          </p:cNvPr>
          <p:cNvGrpSpPr/>
          <p:nvPr/>
        </p:nvGrpSpPr>
        <p:grpSpPr>
          <a:xfrm>
            <a:off x="8752283" y="1640905"/>
            <a:ext cx="2966167" cy="3792600"/>
            <a:chOff x="8758565" y="1218825"/>
            <a:chExt cx="2966167" cy="3792600"/>
          </a:xfrm>
        </p:grpSpPr>
        <p:pic>
          <p:nvPicPr>
            <p:cNvPr id="15" name="Google Shape;209;g2df2fbf3380_0_49">
              <a:extLst>
                <a:ext uri="{FF2B5EF4-FFF2-40B4-BE49-F238E27FC236}">
                  <a16:creationId xmlns:a16="http://schemas.microsoft.com/office/drawing/2014/main" id="{510D4DB3-3F34-B1E5-F561-DF7B0937670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5218" r="15225"/>
            <a:stretch/>
          </p:blipFill>
          <p:spPr>
            <a:xfrm>
              <a:off x="8758565" y="1218825"/>
              <a:ext cx="2966167" cy="379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 useBgFill="1">
          <p:nvSpPr>
            <p:cNvPr id="16" name="Title 3">
              <a:extLst>
                <a:ext uri="{FF2B5EF4-FFF2-40B4-BE49-F238E27FC236}">
                  <a16:creationId xmlns:a16="http://schemas.microsoft.com/office/drawing/2014/main" id="{939F0A5D-2BAD-8432-9AE0-5162A741CD86}"/>
                </a:ext>
              </a:extLst>
            </p:cNvPr>
            <p:cNvSpPr txBox="1">
              <a:spLocks/>
            </p:cNvSpPr>
            <p:nvPr/>
          </p:nvSpPr>
          <p:spPr>
            <a:xfrm>
              <a:off x="8758565" y="4731929"/>
              <a:ext cx="2966167" cy="26460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4F1658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Swami Sivananda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2B2A51-AF64-B51F-FB73-6ED9F7A2EC3E}"/>
              </a:ext>
            </a:extLst>
          </p:cNvPr>
          <p:cNvGrpSpPr/>
          <p:nvPr/>
        </p:nvGrpSpPr>
        <p:grpSpPr>
          <a:xfrm>
            <a:off x="908961" y="3955387"/>
            <a:ext cx="2062839" cy="2825699"/>
            <a:chOff x="934567" y="3636735"/>
            <a:chExt cx="2146293" cy="2940015"/>
          </a:xfrm>
        </p:grpSpPr>
        <p:pic>
          <p:nvPicPr>
            <p:cNvPr id="18" name="Picture 17" descr="A screenshot of a person&#10;&#10;Description automatically generated">
              <a:extLst>
                <a:ext uri="{FF2B5EF4-FFF2-40B4-BE49-F238E27FC236}">
                  <a16:creationId xmlns:a16="http://schemas.microsoft.com/office/drawing/2014/main" id="{6A71A9F2-C65B-EE3B-F108-3B78E55D75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776" t="12029" r="8044" b="35362"/>
            <a:stretch/>
          </p:blipFill>
          <p:spPr>
            <a:xfrm>
              <a:off x="934567" y="3636735"/>
              <a:ext cx="2146292" cy="29400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 useBgFill="1">
          <p:nvSpPr>
            <p:cNvPr id="19" name="Title 3">
              <a:extLst>
                <a:ext uri="{FF2B5EF4-FFF2-40B4-BE49-F238E27FC236}">
                  <a16:creationId xmlns:a16="http://schemas.microsoft.com/office/drawing/2014/main" id="{492E393E-3E3A-2E64-7613-687F95211BFA}"/>
                </a:ext>
              </a:extLst>
            </p:cNvPr>
            <p:cNvSpPr txBox="1">
              <a:spLocks/>
            </p:cNvSpPr>
            <p:nvPr/>
          </p:nvSpPr>
          <p:spPr>
            <a:xfrm>
              <a:off x="934568" y="6312142"/>
              <a:ext cx="2146292" cy="26460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4F1658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sz="1600" dirty="0"/>
                <a:t>Swami </a:t>
              </a:r>
              <a:r>
                <a:rPr lang="en-US" sz="1600" dirty="0" err="1"/>
                <a:t>Muktananda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5783337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October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1362079" cy="313932"/>
          </a:xfrm>
        </p:spPr>
        <p:txBody>
          <a:bodyPr wrap="square">
            <a:spAutoFit/>
          </a:bodyPr>
          <a:lstStyle/>
          <a:p>
            <a:r>
              <a:rPr lang="en-US" dirty="0"/>
              <a:t>03 – 12 Oct:</a:t>
            </a:r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3300984" y="2819118"/>
            <a:ext cx="8147304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celebration of Navaratri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DE50DB-8735-896E-8A52-F44A0A541494}"/>
              </a:ext>
            </a:extLst>
          </p:cNvPr>
          <p:cNvSpPr txBox="1">
            <a:spLocks/>
          </p:cNvSpPr>
          <p:nvPr/>
        </p:nvSpPr>
        <p:spPr>
          <a:xfrm>
            <a:off x="1536569" y="3419856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 Oct:</a:t>
            </a:r>
          </a:p>
        </p:txBody>
      </p:sp>
      <p:pic>
        <p:nvPicPr>
          <p:cNvPr id="8" name="Graphic 7" descr="Daily calendar outline">
            <a:extLst>
              <a:ext uri="{FF2B5EF4-FFF2-40B4-BE49-F238E27FC236}">
                <a16:creationId xmlns:a16="http://schemas.microsoft.com/office/drawing/2014/main" id="{EECA34BA-47A8-EA02-F453-9348AB5C4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272313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3300983" y="3413478"/>
            <a:ext cx="7132321" cy="106695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812925" algn="l"/>
              </a:tabLst>
            </a:pPr>
            <a:r>
              <a:rPr lang="en-US" dirty="0"/>
              <a:t>Uncle Steve and </a:t>
            </a:r>
            <a:r>
              <a:rPr lang="en-US" dirty="0" err="1"/>
              <a:t>Parashakti</a:t>
            </a:r>
            <a:r>
              <a:rPr lang="en-US" dirty="0"/>
              <a:t> Mataji with family went on pilgrimage to India. This is always a time of inspiration, when visiting holy places. </a:t>
            </a:r>
            <a:r>
              <a:rPr lang="en-US" dirty="0" err="1"/>
              <a:t>Parashakti</a:t>
            </a:r>
            <a:r>
              <a:rPr lang="en-US" dirty="0"/>
              <a:t> Mataji shared with us their wonderful experiences of various ashrams and other holy places that they visited.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B74394-A266-3C45-8D93-BC82F144D597}"/>
              </a:ext>
            </a:extLst>
          </p:cNvPr>
          <p:cNvSpPr txBox="1">
            <a:spLocks/>
          </p:cNvSpPr>
          <p:nvPr/>
        </p:nvSpPr>
        <p:spPr>
          <a:xfrm>
            <a:off x="1536569" y="4804503"/>
            <a:ext cx="2029591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26 Oct - 03 Nov:</a:t>
            </a:r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1E9480A-CAA6-75A8-6A6D-564D9E366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4656960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25AD6-C85A-8D21-E8CD-D40C5857E191}"/>
              </a:ext>
            </a:extLst>
          </p:cNvPr>
          <p:cNvSpPr txBox="1">
            <a:spLocks/>
          </p:cNvSpPr>
          <p:nvPr/>
        </p:nvSpPr>
        <p:spPr>
          <a:xfrm>
            <a:off x="3300982" y="4798125"/>
            <a:ext cx="7059169" cy="57964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812925" algn="l"/>
              </a:tabLst>
            </a:pPr>
            <a:r>
              <a:rPr lang="en-US" dirty="0"/>
              <a:t>Swami </a:t>
            </a:r>
            <a:r>
              <a:rPr lang="en-US" dirty="0" err="1"/>
              <a:t>Vidyananda</a:t>
            </a:r>
            <a:r>
              <a:rPr lang="en-US" dirty="0"/>
              <a:t> proofreading week in Barrydale with Uma Mataji and </a:t>
            </a:r>
            <a:r>
              <a:rPr lang="en-US" dirty="0" err="1"/>
              <a:t>Bhaktipriya</a:t>
            </a:r>
            <a:r>
              <a:rPr lang="en-US" dirty="0"/>
              <a:t> Mataji, including lecture series on Karma Yoga.</a:t>
            </a:r>
          </a:p>
        </p:txBody>
      </p:sp>
    </p:spTree>
    <p:extLst>
      <p:ext uri="{BB962C8B-B14F-4D97-AF65-F5344CB8AC3E}">
        <p14:creationId xmlns:p14="http://schemas.microsoft.com/office/powerpoint/2010/main" val="2412689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  <p:bldP spid="9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November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1362079" cy="313932"/>
          </a:xfrm>
        </p:spPr>
        <p:txBody>
          <a:bodyPr wrap="square">
            <a:spAutoFit/>
          </a:bodyPr>
          <a:lstStyle/>
          <a:p>
            <a:r>
              <a:rPr lang="en-US" dirty="0"/>
              <a:t>09 Nov:</a:t>
            </a:r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590707" y="2727678"/>
            <a:ext cx="6370413" cy="152400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tabLst>
                <a:tab pos="1057275" algn="l"/>
              </a:tabLst>
            </a:pPr>
            <a:r>
              <a:rPr lang="en-US" dirty="0"/>
              <a:t>Mother </a:t>
            </a:r>
            <a:r>
              <a:rPr lang="en-US" dirty="0" err="1"/>
              <a:t>Yogeshwari’s</a:t>
            </a:r>
            <a:r>
              <a:rPr lang="en-US" dirty="0"/>
              <a:t> </a:t>
            </a:r>
            <a:r>
              <a:rPr lang="en-US" dirty="0" err="1"/>
              <a:t>Mahasamadhi</a:t>
            </a:r>
            <a:r>
              <a:rPr lang="en-US" dirty="0"/>
              <a:t> Satsang was celebrated with talks by Swami </a:t>
            </a:r>
            <a:r>
              <a:rPr lang="en-US" dirty="0" err="1"/>
              <a:t>Parvathiananda</a:t>
            </a:r>
            <a:r>
              <a:rPr lang="en-US" dirty="0"/>
              <a:t>, Swami </a:t>
            </a:r>
            <a:r>
              <a:rPr lang="en-US" dirty="0" err="1"/>
              <a:t>Vidyananda</a:t>
            </a:r>
            <a:r>
              <a:rPr lang="en-US" dirty="0"/>
              <a:t> and Dayananda Naidu. The Global </a:t>
            </a:r>
            <a:r>
              <a:rPr lang="en-US" dirty="0" err="1"/>
              <a:t>Akhanda</a:t>
            </a:r>
            <a:r>
              <a:rPr lang="en-US" dirty="0"/>
              <a:t> Kirtan was held that same evening and devotees of the Ashrama offered kirtans at their function.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DE50DB-8735-896E-8A52-F44A0A541494}"/>
              </a:ext>
            </a:extLst>
          </p:cNvPr>
          <p:cNvSpPr txBox="1">
            <a:spLocks/>
          </p:cNvSpPr>
          <p:nvPr/>
        </p:nvSpPr>
        <p:spPr>
          <a:xfrm>
            <a:off x="1536569" y="4425780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16 Nov:</a:t>
            </a:r>
          </a:p>
        </p:txBody>
      </p:sp>
      <p:pic>
        <p:nvPicPr>
          <p:cNvPr id="8" name="Graphic 7" descr="Daily calendar outline">
            <a:extLst>
              <a:ext uri="{FF2B5EF4-FFF2-40B4-BE49-F238E27FC236}">
                <a16:creationId xmlns:a16="http://schemas.microsoft.com/office/drawing/2014/main" id="{EECA34BA-47A8-EA02-F453-9348AB5C4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4278237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2590707" y="4419402"/>
            <a:ext cx="7754112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812925" algn="l"/>
              </a:tabLst>
            </a:pPr>
            <a:r>
              <a:rPr lang="en-US" dirty="0"/>
              <a:t>Thank you, Tea, and Satsang for Proofreaders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B74394-A266-3C45-8D93-BC82F144D597}"/>
              </a:ext>
            </a:extLst>
          </p:cNvPr>
          <p:cNvSpPr txBox="1">
            <a:spLocks/>
          </p:cNvSpPr>
          <p:nvPr/>
        </p:nvSpPr>
        <p:spPr>
          <a:xfrm>
            <a:off x="1536569" y="5158541"/>
            <a:ext cx="2029591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17 Nov:</a:t>
            </a:r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1E9480A-CAA6-75A8-6A6D-564D9E366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5010998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25AD6-C85A-8D21-E8CD-D40C5857E191}"/>
              </a:ext>
            </a:extLst>
          </p:cNvPr>
          <p:cNvSpPr txBox="1">
            <a:spLocks/>
          </p:cNvSpPr>
          <p:nvPr/>
        </p:nvSpPr>
        <p:spPr>
          <a:xfrm>
            <a:off x="2590707" y="5065862"/>
            <a:ext cx="6370413" cy="115467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tabLst>
                <a:tab pos="1057275" algn="l"/>
              </a:tabLst>
            </a:pPr>
            <a:r>
              <a:rPr lang="en-US" dirty="0"/>
              <a:t>Observance of the anniversary of Sri Swami </a:t>
            </a:r>
            <a:r>
              <a:rPr lang="en-US" dirty="0" err="1"/>
              <a:t>Venkatesananda</a:t>
            </a:r>
            <a:r>
              <a:rPr lang="en-US" dirty="0"/>
              <a:t> Ji’s </a:t>
            </a:r>
            <a:r>
              <a:rPr lang="en-US" dirty="0" err="1"/>
              <a:t>Mahasamadhi</a:t>
            </a:r>
            <a:r>
              <a:rPr lang="en-US" dirty="0"/>
              <a:t> with a special function at which He was remembered through various spiritual activities.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11C193-17E2-6741-85B6-7D5A767C6018}"/>
              </a:ext>
            </a:extLst>
          </p:cNvPr>
          <p:cNvGrpSpPr/>
          <p:nvPr/>
        </p:nvGrpSpPr>
        <p:grpSpPr>
          <a:xfrm>
            <a:off x="9195920" y="2088736"/>
            <a:ext cx="2431723" cy="3109251"/>
            <a:chOff x="9833814" y="2442160"/>
            <a:chExt cx="2039700" cy="2608002"/>
          </a:xfrm>
        </p:grpSpPr>
        <p:pic>
          <p:nvPicPr>
            <p:cNvPr id="13" name="Google Shape;244;g2df2fbf3380_0_61">
              <a:extLst>
                <a:ext uri="{FF2B5EF4-FFF2-40B4-BE49-F238E27FC236}">
                  <a16:creationId xmlns:a16="http://schemas.microsoft.com/office/drawing/2014/main" id="{BF7B8440-9513-4023-2C3E-09F7BC6CFFEF}"/>
                </a:ext>
              </a:extLst>
            </p:cNvPr>
            <p:cNvPicPr preferRelativeResize="0"/>
            <p:nvPr/>
          </p:nvPicPr>
          <p:blipFill rotWithShape="1">
            <a:blip r:embed="rId4"/>
            <a:srcRect l="220" r="220"/>
            <a:stretch/>
          </p:blipFill>
          <p:spPr>
            <a:xfrm>
              <a:off x="9833814" y="2442160"/>
              <a:ext cx="2039700" cy="260800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 useBgFill="1">
          <p:nvSpPr>
            <p:cNvPr id="14" name="Title 3">
              <a:extLst>
                <a:ext uri="{FF2B5EF4-FFF2-40B4-BE49-F238E27FC236}">
                  <a16:creationId xmlns:a16="http://schemas.microsoft.com/office/drawing/2014/main" id="{FF773738-FD07-A131-FDD5-1209331B4D2D}"/>
                </a:ext>
              </a:extLst>
            </p:cNvPr>
            <p:cNvSpPr txBox="1">
              <a:spLocks/>
            </p:cNvSpPr>
            <p:nvPr/>
          </p:nvSpPr>
          <p:spPr>
            <a:xfrm>
              <a:off x="9833814" y="4842435"/>
              <a:ext cx="2039699" cy="20772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4F1658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sz="1400" dirty="0"/>
                <a:t>Sri Swami </a:t>
              </a:r>
              <a:r>
                <a:rPr lang="en-US" sz="1400" dirty="0" err="1"/>
                <a:t>Venkatesananda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45300099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  <p:bldP spid="9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November 2024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1362079" cy="313932"/>
          </a:xfrm>
        </p:spPr>
        <p:txBody>
          <a:bodyPr wrap="square">
            <a:spAutoFit/>
          </a:bodyPr>
          <a:lstStyle/>
          <a:p>
            <a:r>
              <a:rPr lang="en-US" dirty="0"/>
              <a:t>23 Nov:</a:t>
            </a:r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590707" y="2727678"/>
            <a:ext cx="7175085" cy="78534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tabLst>
                <a:tab pos="1057275" algn="l"/>
              </a:tabLst>
            </a:pPr>
            <a:r>
              <a:rPr lang="en-US" dirty="0" err="1"/>
              <a:t>Maitri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 Mataji offered a presentation of her pilgrimage to India where she visited a number of ashrams and holy shrines.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DE50DB-8735-896E-8A52-F44A0A541494}"/>
              </a:ext>
            </a:extLst>
          </p:cNvPr>
          <p:cNvSpPr txBox="1">
            <a:spLocks/>
          </p:cNvSpPr>
          <p:nvPr/>
        </p:nvSpPr>
        <p:spPr>
          <a:xfrm>
            <a:off x="1536569" y="3724951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Note: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2590707" y="3718573"/>
            <a:ext cx="7754112" cy="57964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812925" algn="l"/>
              </a:tabLst>
            </a:pPr>
            <a:r>
              <a:rPr lang="en-US" dirty="0"/>
              <a:t>Swami </a:t>
            </a:r>
            <a:r>
              <a:rPr lang="en-US" dirty="0" err="1"/>
              <a:t>Parvathiananda</a:t>
            </a:r>
            <a:r>
              <a:rPr lang="en-US" dirty="0"/>
              <a:t>, who was in Australia gave a talk at  the </a:t>
            </a:r>
            <a:r>
              <a:rPr lang="en-US" dirty="0" err="1"/>
              <a:t>Sivanandashram</a:t>
            </a:r>
            <a:r>
              <a:rPr lang="en-US" dirty="0"/>
              <a:t>, Perth, in which she spoke about her book on Ananda </a:t>
            </a:r>
            <a:r>
              <a:rPr lang="en-US" dirty="0" err="1"/>
              <a:t>Kutir</a:t>
            </a:r>
            <a:r>
              <a:rPr lang="en-US" dirty="0"/>
              <a:t> Ashrama</a:t>
            </a:r>
          </a:p>
        </p:txBody>
      </p:sp>
    </p:spTree>
    <p:extLst>
      <p:ext uri="{BB962C8B-B14F-4D97-AF65-F5344CB8AC3E}">
        <p14:creationId xmlns:p14="http://schemas.microsoft.com/office/powerpoint/2010/main" val="2094441503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December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987175" cy="313932"/>
          </a:xfrm>
        </p:spPr>
        <p:txBody>
          <a:bodyPr>
            <a:spAutoFit/>
          </a:bodyPr>
          <a:lstStyle/>
          <a:p>
            <a:r>
              <a:rPr lang="en-US" sz="1600" dirty="0"/>
              <a:t>02 Dec:</a:t>
            </a:r>
            <a:endParaRPr lang="en-US" dirty="0"/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523744" y="2819118"/>
            <a:ext cx="7388352" cy="57964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Interfaith Satsang – The Religion of Love. Presentations were made by devotees as well as Geoff Barkley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DE50DB-8735-896E-8A52-F44A0A541494}"/>
              </a:ext>
            </a:extLst>
          </p:cNvPr>
          <p:cNvSpPr txBox="1">
            <a:spLocks/>
          </p:cNvSpPr>
          <p:nvPr/>
        </p:nvSpPr>
        <p:spPr>
          <a:xfrm>
            <a:off x="1536569" y="3511296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03 Dec:</a:t>
            </a:r>
          </a:p>
        </p:txBody>
      </p:sp>
      <p:pic>
        <p:nvPicPr>
          <p:cNvPr id="8" name="Graphic 7" descr="Daily calendar outline">
            <a:extLst>
              <a:ext uri="{FF2B5EF4-FFF2-40B4-BE49-F238E27FC236}">
                <a16:creationId xmlns:a16="http://schemas.microsoft.com/office/drawing/2014/main" id="{EECA34BA-47A8-EA02-F453-9348AB5C4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363753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2523745" y="3504918"/>
            <a:ext cx="3172968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Maha</a:t>
            </a:r>
            <a:r>
              <a:rPr lang="en-US" dirty="0"/>
              <a:t> Mantra </a:t>
            </a:r>
            <a:r>
              <a:rPr lang="en-US" dirty="0" err="1"/>
              <a:t>Akhanda</a:t>
            </a:r>
            <a:r>
              <a:rPr lang="en-US" dirty="0"/>
              <a:t> Kirtan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B74394-A266-3C45-8D93-BC82F144D597}"/>
              </a:ext>
            </a:extLst>
          </p:cNvPr>
          <p:cNvSpPr txBox="1">
            <a:spLocks/>
          </p:cNvSpPr>
          <p:nvPr/>
        </p:nvSpPr>
        <p:spPr>
          <a:xfrm>
            <a:off x="1536569" y="4041648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Dec/Jan:</a:t>
            </a:r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1E9480A-CAA6-75A8-6A6D-564D9E366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894105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25AD6-C85A-8D21-E8CD-D40C5857E191}"/>
              </a:ext>
            </a:extLst>
          </p:cNvPr>
          <p:cNvSpPr txBox="1">
            <a:spLocks/>
          </p:cNvSpPr>
          <p:nvPr/>
        </p:nvSpPr>
        <p:spPr>
          <a:xfrm>
            <a:off x="2523743" y="4035270"/>
            <a:ext cx="4169665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The Ashram and Residences are painted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22B5C3-1165-F777-469E-2C3995C23E1F}"/>
              </a:ext>
            </a:extLst>
          </p:cNvPr>
          <p:cNvSpPr txBox="1">
            <a:spLocks/>
          </p:cNvSpPr>
          <p:nvPr/>
        </p:nvSpPr>
        <p:spPr>
          <a:xfrm>
            <a:off x="1536569" y="4581144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16 Dec:</a:t>
            </a:r>
          </a:p>
        </p:txBody>
      </p:sp>
      <p:pic>
        <p:nvPicPr>
          <p:cNvPr id="13" name="Graphic 12" descr="Daily calendar outline">
            <a:extLst>
              <a:ext uri="{FF2B5EF4-FFF2-40B4-BE49-F238E27FC236}">
                <a16:creationId xmlns:a16="http://schemas.microsoft.com/office/drawing/2014/main" id="{39926281-7DED-B050-CB87-CD1733623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4433601"/>
            <a:ext cx="579950" cy="52978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3F5653-1038-E786-9DA4-E38D55E31346}"/>
              </a:ext>
            </a:extLst>
          </p:cNvPr>
          <p:cNvSpPr txBox="1">
            <a:spLocks/>
          </p:cNvSpPr>
          <p:nvPr/>
        </p:nvSpPr>
        <p:spPr>
          <a:xfrm>
            <a:off x="2523745" y="4574766"/>
            <a:ext cx="4870438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Paint prepping Seva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6505ADE-6800-31B3-1F38-7EF60677B6F6}"/>
              </a:ext>
            </a:extLst>
          </p:cNvPr>
          <p:cNvSpPr txBox="1">
            <a:spLocks/>
          </p:cNvSpPr>
          <p:nvPr/>
        </p:nvSpPr>
        <p:spPr>
          <a:xfrm>
            <a:off x="1536569" y="5175504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24 Dec:</a:t>
            </a:r>
          </a:p>
        </p:txBody>
      </p:sp>
      <p:pic>
        <p:nvPicPr>
          <p:cNvPr id="16" name="Graphic 15" descr="Daily calendar outline">
            <a:extLst>
              <a:ext uri="{FF2B5EF4-FFF2-40B4-BE49-F238E27FC236}">
                <a16:creationId xmlns:a16="http://schemas.microsoft.com/office/drawing/2014/main" id="{1C85150E-CCB1-7FFB-FD4E-4614E7650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5027961"/>
            <a:ext cx="579950" cy="529785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03D8133-D46B-48A7-6D34-47ADFC4E63E6}"/>
              </a:ext>
            </a:extLst>
          </p:cNvPr>
          <p:cNvSpPr txBox="1">
            <a:spLocks/>
          </p:cNvSpPr>
          <p:nvPr/>
        </p:nvSpPr>
        <p:spPr>
          <a:xfrm>
            <a:off x="2523744" y="5169126"/>
            <a:ext cx="7461504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Christmas Eve Satsang</a:t>
            </a:r>
          </a:p>
        </p:txBody>
      </p:sp>
    </p:spTree>
    <p:extLst>
      <p:ext uri="{BB962C8B-B14F-4D97-AF65-F5344CB8AC3E}">
        <p14:creationId xmlns:p14="http://schemas.microsoft.com/office/powerpoint/2010/main" val="1771848796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  <p:bldP spid="9" grpId="0"/>
      <p:bldP spid="10" grpId="0"/>
      <p:bldP spid="12" grpId="0"/>
      <p:bldP spid="6" grpId="0" build="p"/>
      <p:bldP spid="14" grpId="0"/>
      <p:bldP spid="15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December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987175" cy="313932"/>
          </a:xfrm>
        </p:spPr>
        <p:txBody>
          <a:bodyPr>
            <a:spAutoFit/>
          </a:bodyPr>
          <a:lstStyle/>
          <a:p>
            <a:r>
              <a:rPr lang="en-US" sz="1600" dirty="0"/>
              <a:t>02 Dec:</a:t>
            </a:r>
            <a:endParaRPr lang="en-US" dirty="0"/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523744" y="2819118"/>
            <a:ext cx="5998464" cy="82330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Special </a:t>
            </a:r>
            <a:r>
              <a:rPr lang="en-US" dirty="0" err="1"/>
              <a:t>Programme</a:t>
            </a:r>
            <a:r>
              <a:rPr lang="en-US" dirty="0"/>
              <a:t> commemorating the Birth Anniversary of Sri Swami </a:t>
            </a:r>
            <a:r>
              <a:rPr lang="en-US" dirty="0" err="1"/>
              <a:t>Venkatesananda</a:t>
            </a:r>
            <a:r>
              <a:rPr lang="en-US" dirty="0"/>
              <a:t>. This was followed by distributing food collected, to the poor.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B74394-A266-3C45-8D93-BC82F144D597}"/>
              </a:ext>
            </a:extLst>
          </p:cNvPr>
          <p:cNvSpPr txBox="1">
            <a:spLocks/>
          </p:cNvSpPr>
          <p:nvPr/>
        </p:nvSpPr>
        <p:spPr>
          <a:xfrm>
            <a:off x="1536569" y="4041648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Dec/Jan:</a:t>
            </a:r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1E9480A-CAA6-75A8-6A6D-564D9E366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894105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25AD6-C85A-8D21-E8CD-D40C5857E191}"/>
              </a:ext>
            </a:extLst>
          </p:cNvPr>
          <p:cNvSpPr txBox="1">
            <a:spLocks/>
          </p:cNvSpPr>
          <p:nvPr/>
        </p:nvSpPr>
        <p:spPr>
          <a:xfrm>
            <a:off x="2523743" y="4035270"/>
            <a:ext cx="5998464" cy="106695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Swami </a:t>
            </a:r>
            <a:r>
              <a:rPr lang="en-US" dirty="0" err="1"/>
              <a:t>Vidyananda’s</a:t>
            </a:r>
            <a:r>
              <a:rPr lang="en-US" dirty="0"/>
              <a:t> Lecture as part of the Divine Life Society Rishikesh Christmas – New Year Retreat 2024. </a:t>
            </a:r>
            <a:r>
              <a:rPr lang="en-US" b="1" dirty="0"/>
              <a:t>Theme</a:t>
            </a:r>
            <a:r>
              <a:rPr lang="en-US" dirty="0"/>
              <a:t>: Lead Us from the Unreal to the Real.  The Meaning and Implications. This talk was included in the Ashram’s </a:t>
            </a:r>
            <a:r>
              <a:rPr lang="en-US" dirty="0" err="1"/>
              <a:t>Mahasamadhi</a:t>
            </a:r>
            <a:r>
              <a:rPr lang="en-US" dirty="0"/>
              <a:t> </a:t>
            </a:r>
            <a:r>
              <a:rPr lang="en-US" dirty="0" err="1"/>
              <a:t>Programme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3D7105-CAAF-2CF6-9549-DF002751BAED}"/>
              </a:ext>
            </a:extLst>
          </p:cNvPr>
          <p:cNvGrpSpPr/>
          <p:nvPr/>
        </p:nvGrpSpPr>
        <p:grpSpPr>
          <a:xfrm>
            <a:off x="8811542" y="2103519"/>
            <a:ext cx="3093945" cy="3307888"/>
            <a:chOff x="7887767" y="2816618"/>
            <a:chExt cx="2204817" cy="2357277"/>
          </a:xfrm>
        </p:grpSpPr>
        <p:pic>
          <p:nvPicPr>
            <p:cNvPr id="19" name="Picture 18" descr="A screenshot of a phone&#10;&#10;Description automatically generated">
              <a:extLst>
                <a:ext uri="{FF2B5EF4-FFF2-40B4-BE49-F238E27FC236}">
                  <a16:creationId xmlns:a16="http://schemas.microsoft.com/office/drawing/2014/main" id="{94DF980E-3201-1722-0825-8CFAEFA5EF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174" t="11838" r="14195" b="58131"/>
            <a:stretch/>
          </p:blipFill>
          <p:spPr>
            <a:xfrm>
              <a:off x="7887767" y="2816618"/>
              <a:ext cx="2204816" cy="205953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 useBgFill="1">
          <p:nvSpPr>
            <p:cNvPr id="20" name="Title 3">
              <a:extLst>
                <a:ext uri="{FF2B5EF4-FFF2-40B4-BE49-F238E27FC236}">
                  <a16:creationId xmlns:a16="http://schemas.microsoft.com/office/drawing/2014/main" id="{32FBAB87-AC77-E0AE-AEC6-EEF81D876806}"/>
                </a:ext>
              </a:extLst>
            </p:cNvPr>
            <p:cNvSpPr txBox="1">
              <a:spLocks/>
            </p:cNvSpPr>
            <p:nvPr/>
          </p:nvSpPr>
          <p:spPr>
            <a:xfrm>
              <a:off x="7887768" y="4876155"/>
              <a:ext cx="2204816" cy="2977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4F1658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sz="1400" dirty="0">
                  <a:solidFill>
                    <a:srgbClr val="4F1658"/>
                  </a:solidFill>
                </a:rPr>
                <a:t>Sri Swami </a:t>
              </a:r>
              <a:r>
                <a:rPr lang="en-US" sz="1400" dirty="0" err="1">
                  <a:solidFill>
                    <a:srgbClr val="4F1658"/>
                  </a:solidFill>
                </a:rPr>
                <a:t>Venkatesananda</a:t>
              </a:r>
              <a:endParaRPr lang="en-US" sz="1400" dirty="0">
                <a:solidFill>
                  <a:srgbClr val="4F165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433097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January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987175" cy="313932"/>
          </a:xfrm>
        </p:spPr>
        <p:txBody>
          <a:bodyPr>
            <a:spAutoFit/>
          </a:bodyPr>
          <a:lstStyle/>
          <a:p>
            <a:r>
              <a:rPr lang="en-US" sz="1600" dirty="0"/>
              <a:t>02 Jan:</a:t>
            </a:r>
            <a:endParaRPr lang="en-US" dirty="0"/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523744" y="2819118"/>
            <a:ext cx="7388352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Cleaning seva post painting the main building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DE50DB-8735-896E-8A52-F44A0A541494}"/>
              </a:ext>
            </a:extLst>
          </p:cNvPr>
          <p:cNvSpPr txBox="1">
            <a:spLocks/>
          </p:cNvSpPr>
          <p:nvPr/>
        </p:nvSpPr>
        <p:spPr>
          <a:xfrm>
            <a:off x="1536569" y="3395340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12 Jan:</a:t>
            </a:r>
          </a:p>
        </p:txBody>
      </p:sp>
      <p:pic>
        <p:nvPicPr>
          <p:cNvPr id="8" name="Graphic 7" descr="Daily calendar outline">
            <a:extLst>
              <a:ext uri="{FF2B5EF4-FFF2-40B4-BE49-F238E27FC236}">
                <a16:creationId xmlns:a16="http://schemas.microsoft.com/office/drawing/2014/main" id="{EECA34BA-47A8-EA02-F453-9348AB5C4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247797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2523744" y="3388962"/>
            <a:ext cx="6062471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painting project was completed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B74394-A266-3C45-8D93-BC82F144D597}"/>
              </a:ext>
            </a:extLst>
          </p:cNvPr>
          <p:cNvSpPr txBox="1">
            <a:spLocks/>
          </p:cNvSpPr>
          <p:nvPr/>
        </p:nvSpPr>
        <p:spPr>
          <a:xfrm>
            <a:off x="1536569" y="3925692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13 Jan:</a:t>
            </a:r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1E9480A-CAA6-75A8-6A6D-564D9E366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778149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25AD6-C85A-8D21-E8CD-D40C5857E191}"/>
              </a:ext>
            </a:extLst>
          </p:cNvPr>
          <p:cNvSpPr txBox="1">
            <a:spLocks/>
          </p:cNvSpPr>
          <p:nvPr/>
        </p:nvSpPr>
        <p:spPr>
          <a:xfrm>
            <a:off x="2523743" y="3919314"/>
            <a:ext cx="4169665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Hatha classes resumed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22B5C3-1165-F777-469E-2C3995C23E1F}"/>
              </a:ext>
            </a:extLst>
          </p:cNvPr>
          <p:cNvSpPr txBox="1">
            <a:spLocks/>
          </p:cNvSpPr>
          <p:nvPr/>
        </p:nvSpPr>
        <p:spPr>
          <a:xfrm>
            <a:off x="1536569" y="4465188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14 Jan:</a:t>
            </a:r>
          </a:p>
        </p:txBody>
      </p:sp>
      <p:pic>
        <p:nvPicPr>
          <p:cNvPr id="13" name="Graphic 12" descr="Daily calendar outline">
            <a:extLst>
              <a:ext uri="{FF2B5EF4-FFF2-40B4-BE49-F238E27FC236}">
                <a16:creationId xmlns:a16="http://schemas.microsoft.com/office/drawing/2014/main" id="{39926281-7DED-B050-CB87-CD1733623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4317645"/>
            <a:ext cx="579950" cy="52978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3F5653-1038-E786-9DA4-E38D55E31346}"/>
              </a:ext>
            </a:extLst>
          </p:cNvPr>
          <p:cNvSpPr txBox="1">
            <a:spLocks/>
          </p:cNvSpPr>
          <p:nvPr/>
        </p:nvSpPr>
        <p:spPr>
          <a:xfrm>
            <a:off x="2523745" y="4458810"/>
            <a:ext cx="4870438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Yoga Sutras of Patanjali resumed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6505ADE-6800-31B3-1F38-7EF60677B6F6}"/>
              </a:ext>
            </a:extLst>
          </p:cNvPr>
          <p:cNvSpPr txBox="1">
            <a:spLocks/>
          </p:cNvSpPr>
          <p:nvPr/>
        </p:nvSpPr>
        <p:spPr>
          <a:xfrm>
            <a:off x="1536569" y="5059548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15 Jan:</a:t>
            </a:r>
          </a:p>
        </p:txBody>
      </p:sp>
      <p:pic>
        <p:nvPicPr>
          <p:cNvPr id="16" name="Graphic 15" descr="Daily calendar outline">
            <a:extLst>
              <a:ext uri="{FF2B5EF4-FFF2-40B4-BE49-F238E27FC236}">
                <a16:creationId xmlns:a16="http://schemas.microsoft.com/office/drawing/2014/main" id="{1C85150E-CCB1-7FFB-FD4E-4614E7650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4912005"/>
            <a:ext cx="579950" cy="529785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03D8133-D46B-48A7-6D34-47ADFC4E63E6}"/>
              </a:ext>
            </a:extLst>
          </p:cNvPr>
          <p:cNvSpPr txBox="1">
            <a:spLocks/>
          </p:cNvSpPr>
          <p:nvPr/>
        </p:nvSpPr>
        <p:spPr>
          <a:xfrm>
            <a:off x="2523744" y="5059548"/>
            <a:ext cx="7461504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Supreme Yoga Satsang resumed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D816E8E-44FB-DDF5-117E-4BB08454F5FF}"/>
              </a:ext>
            </a:extLst>
          </p:cNvPr>
          <p:cNvSpPr txBox="1">
            <a:spLocks/>
          </p:cNvSpPr>
          <p:nvPr/>
        </p:nvSpPr>
        <p:spPr>
          <a:xfrm>
            <a:off x="1536569" y="5599044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 Jan:</a:t>
            </a:r>
          </a:p>
        </p:txBody>
      </p:sp>
      <p:pic>
        <p:nvPicPr>
          <p:cNvPr id="19" name="Graphic 18" descr="Daily calendar outline">
            <a:extLst>
              <a:ext uri="{FF2B5EF4-FFF2-40B4-BE49-F238E27FC236}">
                <a16:creationId xmlns:a16="http://schemas.microsoft.com/office/drawing/2014/main" id="{E58BFB79-0AFC-7BC8-5FEF-71CA48514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5451501"/>
            <a:ext cx="579950" cy="529785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284CFF5-656D-FEA0-3C87-17C4E7149B80}"/>
              </a:ext>
            </a:extLst>
          </p:cNvPr>
          <p:cNvSpPr txBox="1">
            <a:spLocks/>
          </p:cNvSpPr>
          <p:nvPr/>
        </p:nvSpPr>
        <p:spPr>
          <a:xfrm>
            <a:off x="2523745" y="5592666"/>
            <a:ext cx="4870438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Vedanta via zoom resumed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CDDBC4ED-5B91-D0CD-EDEB-7E08AB43DFD7}"/>
              </a:ext>
            </a:extLst>
          </p:cNvPr>
          <p:cNvSpPr txBox="1">
            <a:spLocks/>
          </p:cNvSpPr>
          <p:nvPr/>
        </p:nvSpPr>
        <p:spPr>
          <a:xfrm>
            <a:off x="1536569" y="6193404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26 Jan:</a:t>
            </a:r>
          </a:p>
        </p:txBody>
      </p:sp>
      <p:pic>
        <p:nvPicPr>
          <p:cNvPr id="22" name="Graphic 21" descr="Daily calendar outline">
            <a:extLst>
              <a:ext uri="{FF2B5EF4-FFF2-40B4-BE49-F238E27FC236}">
                <a16:creationId xmlns:a16="http://schemas.microsoft.com/office/drawing/2014/main" id="{3AA5B597-AA1B-02A8-BA80-6D161084F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6045861"/>
            <a:ext cx="579950" cy="529785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5AB3D18C-1EC2-8972-7E8A-60164BFF7760}"/>
              </a:ext>
            </a:extLst>
          </p:cNvPr>
          <p:cNvSpPr txBox="1">
            <a:spLocks/>
          </p:cNvSpPr>
          <p:nvPr/>
        </p:nvSpPr>
        <p:spPr>
          <a:xfrm>
            <a:off x="2523744" y="6193404"/>
            <a:ext cx="7461504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Swami Parvathi returns to Ananda </a:t>
            </a:r>
            <a:r>
              <a:rPr lang="en-US" dirty="0" err="1"/>
              <a:t>Kutir</a:t>
            </a:r>
            <a:r>
              <a:rPr lang="en-US" dirty="0"/>
              <a:t> Ashrama from Australia</a:t>
            </a:r>
          </a:p>
        </p:txBody>
      </p:sp>
    </p:spTree>
    <p:extLst>
      <p:ext uri="{BB962C8B-B14F-4D97-AF65-F5344CB8AC3E}">
        <p14:creationId xmlns:p14="http://schemas.microsoft.com/office/powerpoint/2010/main" val="3384867120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  <p:bldP spid="9" grpId="0"/>
      <p:bldP spid="10" grpId="0"/>
      <p:bldP spid="12" grpId="0"/>
      <p:bldP spid="6" grpId="0" build="p"/>
      <p:bldP spid="14" grpId="0"/>
      <p:bldP spid="15" grpId="0"/>
      <p:bldP spid="17" grpId="0"/>
      <p:bldP spid="18" grpId="0" build="p"/>
      <p:bldP spid="20" grpId="0"/>
      <p:bldP spid="21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February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1581535" cy="313932"/>
          </a:xfrm>
        </p:spPr>
        <p:txBody>
          <a:bodyPr wrap="square">
            <a:spAutoFit/>
          </a:bodyPr>
          <a:lstStyle/>
          <a:p>
            <a:r>
              <a:rPr lang="en-US" dirty="0"/>
              <a:t>02 – 07 Feb :</a:t>
            </a:r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999232" y="2819118"/>
            <a:ext cx="8065008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Integral Yoga Retreat with Swami </a:t>
            </a:r>
            <a:r>
              <a:rPr lang="en-US" dirty="0" err="1"/>
              <a:t>Vidyananda</a:t>
            </a:r>
            <a:r>
              <a:rPr lang="en-US" dirty="0"/>
              <a:t> and Friends @ </a:t>
            </a:r>
            <a:r>
              <a:rPr lang="en-US" dirty="0" err="1"/>
              <a:t>Grootvadersbosch</a:t>
            </a:r>
            <a:endParaRPr lang="en-US" dirty="0"/>
          </a:p>
        </p:txBody>
      </p:sp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A8E0AFB-1A09-90F3-FFE0-056D14FE1D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898" b="5244"/>
          <a:stretch/>
        </p:blipFill>
        <p:spPr>
          <a:xfrm>
            <a:off x="949825" y="3302457"/>
            <a:ext cx="6017904" cy="3289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39990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February 2025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1005463" cy="313932"/>
          </a:xfrm>
        </p:spPr>
        <p:txBody>
          <a:bodyPr wrap="square">
            <a:spAutoFit/>
          </a:bodyPr>
          <a:lstStyle/>
          <a:p>
            <a:r>
              <a:rPr lang="en-US" dirty="0"/>
              <a:t>15 Feb:</a:t>
            </a:r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651760" y="2819118"/>
            <a:ext cx="8412480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Vani Mataji’s Birthday Satsang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6295F8A-137E-0FE4-0411-D1E580ABD6B1}"/>
              </a:ext>
            </a:extLst>
          </p:cNvPr>
          <p:cNvSpPr txBox="1">
            <a:spLocks/>
          </p:cNvSpPr>
          <p:nvPr/>
        </p:nvSpPr>
        <p:spPr>
          <a:xfrm>
            <a:off x="1536569" y="3392424"/>
            <a:ext cx="1005463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16 Feb:</a:t>
            </a:r>
          </a:p>
        </p:txBody>
      </p:sp>
      <p:pic>
        <p:nvPicPr>
          <p:cNvPr id="6" name="Graphic 5" descr="Daily calendar outline">
            <a:extLst>
              <a:ext uri="{FF2B5EF4-FFF2-40B4-BE49-F238E27FC236}">
                <a16:creationId xmlns:a16="http://schemas.microsoft.com/office/drawing/2014/main" id="{64691D19-5811-FE53-55B6-0CB200FF5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244881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3345EAA-E6D3-CDE2-EFE6-1BF1BD9AA740}"/>
              </a:ext>
            </a:extLst>
          </p:cNvPr>
          <p:cNvSpPr txBox="1">
            <a:spLocks/>
          </p:cNvSpPr>
          <p:nvPr/>
        </p:nvSpPr>
        <p:spPr>
          <a:xfrm>
            <a:off x="2651760" y="3386046"/>
            <a:ext cx="8412480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Higher Steenberg hike with Evelyn </a:t>
            </a:r>
            <a:r>
              <a:rPr lang="en-US" dirty="0" err="1"/>
              <a:t>Holtzhausen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DCC04E-EF39-ED91-C508-5FFA819096F4}"/>
              </a:ext>
            </a:extLst>
          </p:cNvPr>
          <p:cNvSpPr txBox="1">
            <a:spLocks/>
          </p:cNvSpPr>
          <p:nvPr/>
        </p:nvSpPr>
        <p:spPr>
          <a:xfrm>
            <a:off x="1536569" y="3959352"/>
            <a:ext cx="1005463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25 Feb:</a:t>
            </a:r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9EFD72D-E281-D771-6F70-172B8B45D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811809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18319E5-BCBA-1A93-4A3D-203BD64DB7D6}"/>
              </a:ext>
            </a:extLst>
          </p:cNvPr>
          <p:cNvSpPr txBox="1">
            <a:spLocks/>
          </p:cNvSpPr>
          <p:nvPr/>
        </p:nvSpPr>
        <p:spPr>
          <a:xfrm>
            <a:off x="2651760" y="3952974"/>
            <a:ext cx="8412480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Special talk on yoga, meditation and the use of technology by Swami </a:t>
            </a:r>
            <a:r>
              <a:rPr lang="en-US" dirty="0" err="1"/>
              <a:t>Vidyananda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DAB180-EA87-3C53-32FD-8E7276FDB349}"/>
              </a:ext>
            </a:extLst>
          </p:cNvPr>
          <p:cNvSpPr txBox="1">
            <a:spLocks/>
          </p:cNvSpPr>
          <p:nvPr/>
        </p:nvSpPr>
        <p:spPr>
          <a:xfrm>
            <a:off x="1536569" y="4526280"/>
            <a:ext cx="1005463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26 Feb:</a:t>
            </a:r>
          </a:p>
        </p:txBody>
      </p:sp>
      <p:pic>
        <p:nvPicPr>
          <p:cNvPr id="14" name="Graphic 13" descr="Daily calendar outline">
            <a:extLst>
              <a:ext uri="{FF2B5EF4-FFF2-40B4-BE49-F238E27FC236}">
                <a16:creationId xmlns:a16="http://schemas.microsoft.com/office/drawing/2014/main" id="{63640D74-0078-7E6F-87AE-B70442AC1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4378737"/>
            <a:ext cx="579950" cy="529785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E96B073-05E1-E2C2-D5D1-3399F9EF3E34}"/>
              </a:ext>
            </a:extLst>
          </p:cNvPr>
          <p:cNvSpPr txBox="1">
            <a:spLocks/>
          </p:cNvSpPr>
          <p:nvPr/>
        </p:nvSpPr>
        <p:spPr>
          <a:xfrm>
            <a:off x="2651760" y="4519902"/>
            <a:ext cx="8412480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Celebrating Shivaratri</a:t>
            </a:r>
          </a:p>
        </p:txBody>
      </p:sp>
    </p:spTree>
    <p:extLst>
      <p:ext uri="{BB962C8B-B14F-4D97-AF65-F5344CB8AC3E}">
        <p14:creationId xmlns:p14="http://schemas.microsoft.com/office/powerpoint/2010/main" val="21609808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 build="p"/>
      <p:bldP spid="9" grpId="0"/>
      <p:bldP spid="10" grpId="0" build="p"/>
      <p:bldP spid="12" grpId="0"/>
      <p:bldP spid="13" grpId="0" build="p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Regular Weekly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3392424"/>
            <a:ext cx="1855855" cy="313932"/>
          </a:xfrm>
        </p:spPr>
        <p:txBody>
          <a:bodyPr wrap="square">
            <a:spAutoFit/>
          </a:bodyPr>
          <a:lstStyle/>
          <a:p>
            <a:r>
              <a:rPr lang="en-US" dirty="0"/>
              <a:t>Saturday:</a:t>
            </a:r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244881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843784" y="3386046"/>
            <a:ext cx="8220456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 err="1"/>
              <a:t>Satsangs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6295F8A-137E-0FE4-0411-D1E580ABD6B1}"/>
              </a:ext>
            </a:extLst>
          </p:cNvPr>
          <p:cNvSpPr txBox="1">
            <a:spLocks/>
          </p:cNvSpPr>
          <p:nvPr/>
        </p:nvSpPr>
        <p:spPr>
          <a:xfrm>
            <a:off x="1536569" y="3959352"/>
            <a:ext cx="1005463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Monday:</a:t>
            </a:r>
          </a:p>
        </p:txBody>
      </p:sp>
      <p:pic>
        <p:nvPicPr>
          <p:cNvPr id="6" name="Graphic 5" descr="Daily calendar outline">
            <a:extLst>
              <a:ext uri="{FF2B5EF4-FFF2-40B4-BE49-F238E27FC236}">
                <a16:creationId xmlns:a16="http://schemas.microsoft.com/office/drawing/2014/main" id="{64691D19-5811-FE53-55B6-0CB200FF5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811809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3345EAA-E6D3-CDE2-EFE6-1BF1BD9AA740}"/>
              </a:ext>
            </a:extLst>
          </p:cNvPr>
          <p:cNvSpPr txBox="1">
            <a:spLocks/>
          </p:cNvSpPr>
          <p:nvPr/>
        </p:nvSpPr>
        <p:spPr>
          <a:xfrm>
            <a:off x="2843784" y="3952974"/>
            <a:ext cx="8220456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Vedanta with Swami </a:t>
            </a:r>
            <a:r>
              <a:rPr lang="en-US" dirty="0" err="1"/>
              <a:t>Vidyananda</a:t>
            </a:r>
            <a:r>
              <a:rPr lang="en-US" dirty="0"/>
              <a:t> via Zoom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DCC04E-EF39-ED91-C508-5FFA819096F4}"/>
              </a:ext>
            </a:extLst>
          </p:cNvPr>
          <p:cNvSpPr txBox="1">
            <a:spLocks/>
          </p:cNvSpPr>
          <p:nvPr/>
        </p:nvSpPr>
        <p:spPr>
          <a:xfrm>
            <a:off x="1536569" y="4526280"/>
            <a:ext cx="1224919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Tuesday:</a:t>
            </a:r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9EFD72D-E281-D771-6F70-172B8B45D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4378737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18319E5-BCBA-1A93-4A3D-203BD64DB7D6}"/>
              </a:ext>
            </a:extLst>
          </p:cNvPr>
          <p:cNvSpPr txBox="1">
            <a:spLocks/>
          </p:cNvSpPr>
          <p:nvPr/>
        </p:nvSpPr>
        <p:spPr>
          <a:xfrm>
            <a:off x="2843784" y="4519902"/>
            <a:ext cx="8220456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Yoga Sutras of Patanjali / Meditation classes with Swami </a:t>
            </a:r>
            <a:r>
              <a:rPr lang="en-US" dirty="0" err="1"/>
              <a:t>Vidyananda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DAB180-EA87-3C53-32FD-8E7276FDB349}"/>
              </a:ext>
            </a:extLst>
          </p:cNvPr>
          <p:cNvSpPr txBox="1">
            <a:spLocks/>
          </p:cNvSpPr>
          <p:nvPr/>
        </p:nvSpPr>
        <p:spPr>
          <a:xfrm>
            <a:off x="1536569" y="5093208"/>
            <a:ext cx="1554103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Wednesday:</a:t>
            </a:r>
          </a:p>
        </p:txBody>
      </p:sp>
      <p:pic>
        <p:nvPicPr>
          <p:cNvPr id="14" name="Graphic 13" descr="Daily calendar outline">
            <a:extLst>
              <a:ext uri="{FF2B5EF4-FFF2-40B4-BE49-F238E27FC236}">
                <a16:creationId xmlns:a16="http://schemas.microsoft.com/office/drawing/2014/main" id="{63640D74-0078-7E6F-87AE-B70442AC1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4945665"/>
            <a:ext cx="579950" cy="529785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E96B073-05E1-E2C2-D5D1-3399F9EF3E34}"/>
              </a:ext>
            </a:extLst>
          </p:cNvPr>
          <p:cNvSpPr txBox="1">
            <a:spLocks/>
          </p:cNvSpPr>
          <p:nvPr/>
        </p:nvSpPr>
        <p:spPr>
          <a:xfrm>
            <a:off x="2843784" y="5086830"/>
            <a:ext cx="8220456" cy="90742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243013" algn="l"/>
              </a:tabLst>
            </a:pPr>
            <a:r>
              <a:rPr lang="en-US" dirty="0"/>
              <a:t>The Yoga </a:t>
            </a:r>
            <a:r>
              <a:rPr lang="en-US" dirty="0" err="1"/>
              <a:t>Vasishtha</a:t>
            </a:r>
            <a:r>
              <a:rPr lang="en-US" dirty="0"/>
              <a:t> via Zoom with Swami </a:t>
            </a:r>
            <a:r>
              <a:rPr lang="en-US" dirty="0" err="1"/>
              <a:t>Parvathiananda</a:t>
            </a:r>
            <a:endParaRPr lang="en-US" dirty="0"/>
          </a:p>
          <a:p>
            <a:pPr>
              <a:tabLst>
                <a:tab pos="1243013" algn="l"/>
              </a:tabLst>
            </a:pPr>
            <a:r>
              <a:rPr lang="en-US" dirty="0"/>
              <a:t>The Supreme Yoga Satsang with Swami </a:t>
            </a:r>
            <a:r>
              <a:rPr lang="en-US" dirty="0" err="1"/>
              <a:t>Vidyananda</a:t>
            </a:r>
            <a:endParaRPr lang="en-US" dirty="0"/>
          </a:p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5C9B506-A8E2-9D0F-6B5E-B3C3A280FA7A}"/>
              </a:ext>
            </a:extLst>
          </p:cNvPr>
          <p:cNvSpPr txBox="1">
            <a:spLocks/>
          </p:cNvSpPr>
          <p:nvPr/>
        </p:nvSpPr>
        <p:spPr>
          <a:xfrm>
            <a:off x="932688" y="2718534"/>
            <a:ext cx="10058400" cy="66377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 addition to the aforementioned, the following regular activities have continued to take place:</a:t>
            </a:r>
          </a:p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87AFA3-9547-DE75-BE91-1F1CEE6CF7DA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	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705FA26-ED0E-0DD9-9E55-7CF96CAF3703}"/>
              </a:ext>
            </a:extLst>
          </p:cNvPr>
          <p:cNvSpPr txBox="1">
            <a:spLocks/>
          </p:cNvSpPr>
          <p:nvPr/>
        </p:nvSpPr>
        <p:spPr>
          <a:xfrm>
            <a:off x="1536569" y="5879592"/>
            <a:ext cx="1554103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Mon to Sat:</a:t>
            </a:r>
          </a:p>
        </p:txBody>
      </p:sp>
      <p:pic>
        <p:nvPicPr>
          <p:cNvPr id="23" name="Graphic 22" descr="Daily calendar outline">
            <a:extLst>
              <a:ext uri="{FF2B5EF4-FFF2-40B4-BE49-F238E27FC236}">
                <a16:creationId xmlns:a16="http://schemas.microsoft.com/office/drawing/2014/main" id="{DB33F5D6-905D-C562-13CF-D11710622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5732049"/>
            <a:ext cx="579950" cy="529785"/>
          </a:xfrm>
          <a:prstGeom prst="rect">
            <a:avLst/>
          </a:prstGeom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AB80031-9E66-C136-550C-CE0D782AB4D9}"/>
              </a:ext>
            </a:extLst>
          </p:cNvPr>
          <p:cNvSpPr txBox="1">
            <a:spLocks/>
          </p:cNvSpPr>
          <p:nvPr/>
        </p:nvSpPr>
        <p:spPr>
          <a:xfrm>
            <a:off x="2843784" y="5873214"/>
            <a:ext cx="8220456" cy="5575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243013" algn="l"/>
              </a:tabLst>
            </a:pPr>
            <a:r>
              <a:rPr lang="en-US" dirty="0"/>
              <a:t>Hatha classes</a:t>
            </a:r>
          </a:p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0827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 build="p"/>
      <p:bldP spid="9" grpId="0"/>
      <p:bldP spid="10" grpId="0" build="p"/>
      <p:bldP spid="12" grpId="0"/>
      <p:bldP spid="13" grpId="0" build="p"/>
      <p:bldP spid="15" grpId="0"/>
      <p:bldP spid="8" grpId="0"/>
      <p:bldP spid="22" grpId="0" build="p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5C44B-FACD-E20F-58CA-DCCB44371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469FCD-BD46-7179-28AA-CA5954261CDB}"/>
              </a:ext>
            </a:extLst>
          </p:cNvPr>
          <p:cNvGrpSpPr/>
          <p:nvPr/>
        </p:nvGrpSpPr>
        <p:grpSpPr>
          <a:xfrm>
            <a:off x="2543214" y="2408113"/>
            <a:ext cx="7105572" cy="1605644"/>
            <a:chOff x="3041521" y="2875139"/>
            <a:chExt cx="7105572" cy="1605644"/>
          </a:xfrm>
        </p:grpSpPr>
        <p:sp useBgFill="1">
          <p:nvSpPr>
            <p:cNvPr id="4" name="Oval 3">
              <a:extLst>
                <a:ext uri="{FF2B5EF4-FFF2-40B4-BE49-F238E27FC236}">
                  <a16:creationId xmlns:a16="http://schemas.microsoft.com/office/drawing/2014/main" id="{82C7A4BF-9D6B-06FC-7A71-FD5F6782DA31}"/>
                </a:ext>
              </a:extLst>
            </p:cNvPr>
            <p:cNvSpPr/>
            <p:nvPr/>
          </p:nvSpPr>
          <p:spPr>
            <a:xfrm>
              <a:off x="3041521" y="2875139"/>
              <a:ext cx="1605644" cy="1605644"/>
            </a:xfrm>
            <a:prstGeom prst="ellipse">
              <a:avLst/>
            </a:prstGeom>
            <a:ln w="25400">
              <a:noFill/>
            </a:ln>
            <a:effectLst>
              <a:glow rad="236693">
                <a:schemeClr val="accent6">
                  <a:lumMod val="40000"/>
                  <a:lumOff val="60000"/>
                  <a:alpha val="34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3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 useBgFill="1">
          <p:nvSpPr>
            <p:cNvPr id="5" name="Oval 4">
              <a:extLst>
                <a:ext uri="{FF2B5EF4-FFF2-40B4-BE49-F238E27FC236}">
                  <a16:creationId xmlns:a16="http://schemas.microsoft.com/office/drawing/2014/main" id="{6B27A9BC-751E-8410-C0B3-55EAE08BF81D}"/>
                </a:ext>
              </a:extLst>
            </p:cNvPr>
            <p:cNvSpPr/>
            <p:nvPr/>
          </p:nvSpPr>
          <p:spPr>
            <a:xfrm>
              <a:off x="5863217" y="2875139"/>
              <a:ext cx="1605644" cy="1605644"/>
            </a:xfrm>
            <a:prstGeom prst="ellipse">
              <a:avLst/>
            </a:prstGeom>
            <a:ln w="25400">
              <a:noFill/>
            </a:ln>
            <a:effectLst>
              <a:glow rad="236693">
                <a:schemeClr val="accent6">
                  <a:lumMod val="40000"/>
                  <a:lumOff val="60000"/>
                  <a:alpha val="34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3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 useBgFill="1">
          <p:nvSpPr>
            <p:cNvPr id="6" name="Oval 5">
              <a:extLst>
                <a:ext uri="{FF2B5EF4-FFF2-40B4-BE49-F238E27FC236}">
                  <a16:creationId xmlns:a16="http://schemas.microsoft.com/office/drawing/2014/main" id="{65685377-AC60-9F71-7C17-DFB2995AB8B1}"/>
                </a:ext>
              </a:extLst>
            </p:cNvPr>
            <p:cNvSpPr/>
            <p:nvPr/>
          </p:nvSpPr>
          <p:spPr>
            <a:xfrm>
              <a:off x="8541449" y="2875139"/>
              <a:ext cx="1605644" cy="1605644"/>
            </a:xfrm>
            <a:prstGeom prst="ellipse">
              <a:avLst/>
            </a:prstGeom>
            <a:ln w="25400">
              <a:noFill/>
            </a:ln>
            <a:effectLst>
              <a:glow rad="236693">
                <a:schemeClr val="accent6">
                  <a:lumMod val="40000"/>
                  <a:lumOff val="60000"/>
                  <a:alpha val="34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3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6F9CF7-9CB9-0515-2D3E-6A8B060E3D75}"/>
                </a:ext>
              </a:extLst>
            </p:cNvPr>
            <p:cNvSpPr txBox="1"/>
            <p:nvPr/>
          </p:nvSpPr>
          <p:spPr>
            <a:xfrm>
              <a:off x="3041521" y="3189633"/>
              <a:ext cx="1605644" cy="914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Activities throughout the Year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AD225E-A6AA-77DB-84BB-4F078EB782C2}"/>
                </a:ext>
              </a:extLst>
            </p:cNvPr>
            <p:cNvSpPr txBox="1"/>
            <p:nvPr/>
          </p:nvSpPr>
          <p:spPr>
            <a:xfrm>
              <a:off x="5863217" y="3330698"/>
              <a:ext cx="1605644" cy="6327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Weekly activities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1EBBBC7-626B-6A22-77AA-D3E41C09DD44}"/>
                </a:ext>
              </a:extLst>
            </p:cNvPr>
            <p:cNvSpPr txBox="1"/>
            <p:nvPr/>
          </p:nvSpPr>
          <p:spPr>
            <a:xfrm>
              <a:off x="8619514" y="3471761"/>
              <a:ext cx="1449513" cy="350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Q&amp;A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76254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595545-1D50-D91B-A158-E166E5124F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62" y="2373183"/>
            <a:ext cx="9144000" cy="1352997"/>
          </a:xfrm>
        </p:spPr>
        <p:txBody>
          <a:bodyPr>
            <a:normAutofit fontScale="90000"/>
          </a:bodyPr>
          <a:lstStyle/>
          <a:p>
            <a:r>
              <a:rPr lang="en-US" sz="9600" dirty="0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694ECFA-7C61-72AB-4EC7-AFE7C22B1A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Q&amp;A Session</a:t>
            </a:r>
          </a:p>
        </p:txBody>
      </p:sp>
    </p:spTree>
    <p:extLst>
      <p:ext uri="{BB962C8B-B14F-4D97-AF65-F5344CB8AC3E}">
        <p14:creationId xmlns:p14="http://schemas.microsoft.com/office/powerpoint/2010/main" val="2947312601"/>
      </p:ext>
    </p:extLst>
  </p:cSld>
  <p:clrMapOvr>
    <a:masterClrMapping/>
  </p:clrMapOvr>
  <p:transition spd="slow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9672F-AF14-43AF-50EF-EA68F6820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ACTIVITIES</a:t>
            </a:r>
          </a:p>
        </p:txBody>
      </p:sp>
      <p:sp useBgFill="1">
        <p:nvSpPr>
          <p:cNvPr id="3" name="Rounded Rectangle 2">
            <a:extLst>
              <a:ext uri="{FF2B5EF4-FFF2-40B4-BE49-F238E27FC236}">
                <a16:creationId xmlns:a16="http://schemas.microsoft.com/office/drawing/2014/main" id="{09843DED-9378-1F13-4B1D-2C00F544242A}"/>
              </a:ext>
            </a:extLst>
          </p:cNvPr>
          <p:cNvSpPr/>
          <p:nvPr/>
        </p:nvSpPr>
        <p:spPr>
          <a:xfrm>
            <a:off x="974523" y="3245225"/>
            <a:ext cx="1389600" cy="460800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Mar 2024</a:t>
            </a:r>
          </a:p>
        </p:txBody>
      </p:sp>
      <p:sp useBgFill="1">
        <p:nvSpPr>
          <p:cNvPr id="4" name="Rounded Rectangle 3">
            <a:extLst>
              <a:ext uri="{FF2B5EF4-FFF2-40B4-BE49-F238E27FC236}">
                <a16:creationId xmlns:a16="http://schemas.microsoft.com/office/drawing/2014/main" id="{550C074A-B9CF-5AD5-BA2C-EE0164BA95E7}"/>
              </a:ext>
            </a:extLst>
          </p:cNvPr>
          <p:cNvSpPr/>
          <p:nvPr/>
        </p:nvSpPr>
        <p:spPr>
          <a:xfrm>
            <a:off x="5722918" y="3245225"/>
            <a:ext cx="1389529" cy="460800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Jun 2024</a:t>
            </a:r>
          </a:p>
        </p:txBody>
      </p:sp>
      <p:sp useBgFill="1">
        <p:nvSpPr>
          <p:cNvPr id="5" name="Rounded Rectangle 4">
            <a:extLst>
              <a:ext uri="{FF2B5EF4-FFF2-40B4-BE49-F238E27FC236}">
                <a16:creationId xmlns:a16="http://schemas.microsoft.com/office/drawing/2014/main" id="{FC13E32C-A948-AB83-A6F2-32448AE8D7FD}"/>
              </a:ext>
            </a:extLst>
          </p:cNvPr>
          <p:cNvSpPr/>
          <p:nvPr/>
        </p:nvSpPr>
        <p:spPr>
          <a:xfrm>
            <a:off x="974524" y="3957778"/>
            <a:ext cx="1389529" cy="460816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Jul 2024</a:t>
            </a:r>
          </a:p>
        </p:txBody>
      </p:sp>
      <p:sp useBgFill="1">
        <p:nvSpPr>
          <p:cNvPr id="6" name="Rounded Rectangle 5">
            <a:extLst>
              <a:ext uri="{FF2B5EF4-FFF2-40B4-BE49-F238E27FC236}">
                <a16:creationId xmlns:a16="http://schemas.microsoft.com/office/drawing/2014/main" id="{DA75B4C4-417D-B070-5990-FCF05710A9E2}"/>
              </a:ext>
            </a:extLst>
          </p:cNvPr>
          <p:cNvSpPr/>
          <p:nvPr/>
        </p:nvSpPr>
        <p:spPr>
          <a:xfrm>
            <a:off x="2534383" y="3957778"/>
            <a:ext cx="1389529" cy="460816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Aug 2024</a:t>
            </a:r>
          </a:p>
        </p:txBody>
      </p:sp>
      <p:sp useBgFill="1">
        <p:nvSpPr>
          <p:cNvPr id="7" name="Rounded Rectangle 6">
            <a:extLst>
              <a:ext uri="{FF2B5EF4-FFF2-40B4-BE49-F238E27FC236}">
                <a16:creationId xmlns:a16="http://schemas.microsoft.com/office/drawing/2014/main" id="{7B621C40-6EE0-648D-C105-038F0B873C12}"/>
              </a:ext>
            </a:extLst>
          </p:cNvPr>
          <p:cNvSpPr/>
          <p:nvPr/>
        </p:nvSpPr>
        <p:spPr>
          <a:xfrm>
            <a:off x="4130101" y="3957778"/>
            <a:ext cx="1389529" cy="460816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Sep 2024</a:t>
            </a:r>
          </a:p>
        </p:txBody>
      </p:sp>
      <p:sp useBgFill="1">
        <p:nvSpPr>
          <p:cNvPr id="8" name="Rounded Rectangle 7">
            <a:extLst>
              <a:ext uri="{FF2B5EF4-FFF2-40B4-BE49-F238E27FC236}">
                <a16:creationId xmlns:a16="http://schemas.microsoft.com/office/drawing/2014/main" id="{FCD697CC-A30D-498F-6E53-57B1E35817F6}"/>
              </a:ext>
            </a:extLst>
          </p:cNvPr>
          <p:cNvSpPr/>
          <p:nvPr/>
        </p:nvSpPr>
        <p:spPr>
          <a:xfrm>
            <a:off x="5744598" y="3957778"/>
            <a:ext cx="1389529" cy="460800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Oct 2024</a:t>
            </a:r>
          </a:p>
        </p:txBody>
      </p:sp>
      <p:sp useBgFill="1">
        <p:nvSpPr>
          <p:cNvPr id="9" name="Rounded Rectangle 8">
            <a:extLst>
              <a:ext uri="{FF2B5EF4-FFF2-40B4-BE49-F238E27FC236}">
                <a16:creationId xmlns:a16="http://schemas.microsoft.com/office/drawing/2014/main" id="{B699A209-8802-CBB4-943A-E29D4B92E6BE}"/>
              </a:ext>
            </a:extLst>
          </p:cNvPr>
          <p:cNvSpPr/>
          <p:nvPr/>
        </p:nvSpPr>
        <p:spPr>
          <a:xfrm>
            <a:off x="974524" y="4680447"/>
            <a:ext cx="1389529" cy="460800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Nov 2024</a:t>
            </a:r>
          </a:p>
        </p:txBody>
      </p:sp>
      <p:sp useBgFill="1">
        <p:nvSpPr>
          <p:cNvPr id="10" name="Rounded Rectangle 9">
            <a:extLst>
              <a:ext uri="{FF2B5EF4-FFF2-40B4-BE49-F238E27FC236}">
                <a16:creationId xmlns:a16="http://schemas.microsoft.com/office/drawing/2014/main" id="{DCF52ADC-7B7F-52AD-7A07-578242F77A07}"/>
              </a:ext>
            </a:extLst>
          </p:cNvPr>
          <p:cNvSpPr/>
          <p:nvPr/>
        </p:nvSpPr>
        <p:spPr>
          <a:xfrm>
            <a:off x="2534383" y="4680447"/>
            <a:ext cx="1389529" cy="460800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Dec 2024</a:t>
            </a:r>
          </a:p>
        </p:txBody>
      </p:sp>
      <p:sp useBgFill="1">
        <p:nvSpPr>
          <p:cNvPr id="11" name="Rounded Rectangle 10">
            <a:extLst>
              <a:ext uri="{FF2B5EF4-FFF2-40B4-BE49-F238E27FC236}">
                <a16:creationId xmlns:a16="http://schemas.microsoft.com/office/drawing/2014/main" id="{12B403F1-9010-B55D-E07D-CFED54140467}"/>
              </a:ext>
            </a:extLst>
          </p:cNvPr>
          <p:cNvSpPr/>
          <p:nvPr/>
        </p:nvSpPr>
        <p:spPr>
          <a:xfrm>
            <a:off x="4130101" y="4680447"/>
            <a:ext cx="1389529" cy="460800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Jan 2025</a:t>
            </a:r>
          </a:p>
        </p:txBody>
      </p:sp>
      <p:sp useBgFill="1">
        <p:nvSpPr>
          <p:cNvPr id="12" name="Rounded Rectangle 11">
            <a:extLst>
              <a:ext uri="{FF2B5EF4-FFF2-40B4-BE49-F238E27FC236}">
                <a16:creationId xmlns:a16="http://schemas.microsoft.com/office/drawing/2014/main" id="{486DB39A-D762-7A40-63E7-F55DEF868747}"/>
              </a:ext>
            </a:extLst>
          </p:cNvPr>
          <p:cNvSpPr/>
          <p:nvPr/>
        </p:nvSpPr>
        <p:spPr>
          <a:xfrm>
            <a:off x="2591923" y="3245225"/>
            <a:ext cx="1389529" cy="460800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Apr 2024</a:t>
            </a:r>
          </a:p>
        </p:txBody>
      </p:sp>
      <p:sp useBgFill="1">
        <p:nvSpPr>
          <p:cNvPr id="13" name="Rounded Rectangle 15">
            <a:extLst>
              <a:ext uri="{FF2B5EF4-FFF2-40B4-BE49-F238E27FC236}">
                <a16:creationId xmlns:a16="http://schemas.microsoft.com/office/drawing/2014/main" id="{BAF0D606-803D-F614-D020-DA550A9921C8}"/>
              </a:ext>
            </a:extLst>
          </p:cNvPr>
          <p:cNvSpPr/>
          <p:nvPr/>
        </p:nvSpPr>
        <p:spPr>
          <a:xfrm>
            <a:off x="4130101" y="3245225"/>
            <a:ext cx="1389529" cy="460800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May 2024</a:t>
            </a:r>
          </a:p>
        </p:txBody>
      </p:sp>
      <p:sp useBgFill="1">
        <p:nvSpPr>
          <p:cNvPr id="14" name="Rounded Rectangle 13">
            <a:extLst>
              <a:ext uri="{FF2B5EF4-FFF2-40B4-BE49-F238E27FC236}">
                <a16:creationId xmlns:a16="http://schemas.microsoft.com/office/drawing/2014/main" id="{6C302198-5CB1-B54C-D1DF-EB4FDFDB4910}"/>
              </a:ext>
            </a:extLst>
          </p:cNvPr>
          <p:cNvSpPr/>
          <p:nvPr/>
        </p:nvSpPr>
        <p:spPr>
          <a:xfrm>
            <a:off x="5744598" y="4680447"/>
            <a:ext cx="1389529" cy="460800"/>
          </a:xfrm>
          <a:prstGeom prst="roundRect">
            <a:avLst/>
          </a:prstGeom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glow rad="63500">
              <a:schemeClr val="tx2">
                <a:lumMod val="10000"/>
                <a:lumOff val="90000"/>
                <a:alpha val="44000"/>
              </a:schemeClr>
            </a:glow>
            <a:outerShdw blurRad="50800" dist="25400" dir="5400000" algn="ctr" rotWithShape="0">
              <a:schemeClr val="tx2">
                <a:lumMod val="10000"/>
                <a:lumOff val="9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Feb 2025</a:t>
            </a:r>
          </a:p>
        </p:txBody>
      </p:sp>
      <p:pic>
        <p:nvPicPr>
          <p:cNvPr id="15" name="Picture 14" descr="A screenshot of a phone&#10;&#10;Description automatically generated">
            <a:extLst>
              <a:ext uri="{FF2B5EF4-FFF2-40B4-BE49-F238E27FC236}">
                <a16:creationId xmlns:a16="http://schemas.microsoft.com/office/drawing/2014/main" id="{BBC2D7DF-4969-7ED2-2454-6BE97CA729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4" t="12214" r="16084" b="44417"/>
          <a:stretch/>
        </p:blipFill>
        <p:spPr>
          <a:xfrm>
            <a:off x="7340317" y="820664"/>
            <a:ext cx="4634599" cy="5309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 useBgFill="1">
        <p:nvSpPr>
          <p:cNvPr id="16" name="Rounded Rectangle 15">
            <a:extLst>
              <a:ext uri="{FF2B5EF4-FFF2-40B4-BE49-F238E27FC236}">
                <a16:creationId xmlns:a16="http://schemas.microsoft.com/office/drawing/2014/main" id="{604AC732-D8C1-6148-107E-BB2FE8D3AC61}"/>
              </a:ext>
            </a:extLst>
          </p:cNvPr>
          <p:cNvSpPr/>
          <p:nvPr/>
        </p:nvSpPr>
        <p:spPr>
          <a:xfrm>
            <a:off x="7340318" y="6130605"/>
            <a:ext cx="4634598" cy="488429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Sri Swami </a:t>
            </a:r>
            <a:r>
              <a:rPr lang="en-US" dirty="0" err="1">
                <a:solidFill>
                  <a:schemeClr val="bg1"/>
                </a:solidFill>
              </a:rPr>
              <a:t>Venkatesananda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4323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March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1874143" cy="313932"/>
          </a:xfrm>
        </p:spPr>
        <p:txBody>
          <a:bodyPr>
            <a:spAutoFit/>
          </a:bodyPr>
          <a:lstStyle/>
          <a:p>
            <a:r>
              <a:rPr lang="en-US" sz="1600" dirty="0"/>
              <a:t>21 Mar – 02 Apr:</a:t>
            </a:r>
            <a:endParaRPr lang="en-US" dirty="0"/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pic>
        <p:nvPicPr>
          <p:cNvPr id="6" name="Picture 5" descr="A screenshot of a cellphone&#10;&#10;Description automatically generated">
            <a:extLst>
              <a:ext uri="{FF2B5EF4-FFF2-40B4-BE49-F238E27FC236}">
                <a16:creationId xmlns:a16="http://schemas.microsoft.com/office/drawing/2014/main" id="{8D3F54FC-0C43-8008-9DAC-40E6FBC056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278" t="18058" r="42202" b="55781"/>
          <a:stretch/>
        </p:blipFill>
        <p:spPr>
          <a:xfrm>
            <a:off x="7648630" y="1586273"/>
            <a:ext cx="3360239" cy="4006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3563223" y="2819118"/>
            <a:ext cx="3830959" cy="77724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rgbClr val="4F1658"/>
                </a:solidFill>
              </a:rPr>
              <a:t>Swami </a:t>
            </a:r>
            <a:r>
              <a:rPr lang="en-US" sz="1600" dirty="0" err="1">
                <a:solidFill>
                  <a:srgbClr val="4F1658"/>
                </a:solidFill>
              </a:rPr>
              <a:t>Vidyananda</a:t>
            </a:r>
            <a:r>
              <a:rPr lang="en-US" sz="1600" dirty="0">
                <a:solidFill>
                  <a:srgbClr val="4F1658"/>
                </a:solidFill>
              </a:rPr>
              <a:t> and Santosh: Proof Reading Seva in Barrydale and evening lecture series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475198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April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987175" cy="313932"/>
          </a:xfrm>
        </p:spPr>
        <p:txBody>
          <a:bodyPr>
            <a:spAutoFit/>
          </a:bodyPr>
          <a:lstStyle/>
          <a:p>
            <a:r>
              <a:rPr lang="en-US" sz="1600" dirty="0"/>
              <a:t>11 Apr:</a:t>
            </a:r>
            <a:endParaRPr lang="en-US" dirty="0"/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523745" y="2819118"/>
            <a:ext cx="4870438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Yoga fee increase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DE50DB-8735-896E-8A52-F44A0A541494}"/>
              </a:ext>
            </a:extLst>
          </p:cNvPr>
          <p:cNvSpPr txBox="1">
            <a:spLocks/>
          </p:cNvSpPr>
          <p:nvPr/>
        </p:nvSpPr>
        <p:spPr>
          <a:xfrm>
            <a:off x="1536569" y="3419856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28 Apr:</a:t>
            </a:r>
          </a:p>
        </p:txBody>
      </p:sp>
      <p:pic>
        <p:nvPicPr>
          <p:cNvPr id="8" name="Graphic 7" descr="Daily calendar outline">
            <a:extLst>
              <a:ext uri="{FF2B5EF4-FFF2-40B4-BE49-F238E27FC236}">
                <a16:creationId xmlns:a16="http://schemas.microsoft.com/office/drawing/2014/main" id="{EECA34BA-47A8-EA02-F453-9348AB5C4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272313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2523744" y="3413478"/>
            <a:ext cx="5623559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108 Hanuman </a:t>
            </a:r>
            <a:r>
              <a:rPr lang="en-US" sz="1600" dirty="0" err="1"/>
              <a:t>Chalisa</a:t>
            </a:r>
            <a:r>
              <a:rPr lang="en-US" sz="1600" dirty="0"/>
              <a:t> Recitals @ Vishnu Mandir Gatesville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B74394-A266-3C45-8D93-BC82F144D597}"/>
              </a:ext>
            </a:extLst>
          </p:cNvPr>
          <p:cNvSpPr txBox="1">
            <a:spLocks/>
          </p:cNvSpPr>
          <p:nvPr/>
        </p:nvSpPr>
        <p:spPr>
          <a:xfrm>
            <a:off x="1536569" y="3950208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30 Apr:</a:t>
            </a:r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1E9480A-CAA6-75A8-6A6D-564D9E366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802665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25AD6-C85A-8D21-E8CD-D40C5857E191}"/>
              </a:ext>
            </a:extLst>
          </p:cNvPr>
          <p:cNvSpPr txBox="1">
            <a:spLocks/>
          </p:cNvSpPr>
          <p:nvPr/>
        </p:nvSpPr>
        <p:spPr>
          <a:xfrm>
            <a:off x="2523744" y="3943830"/>
            <a:ext cx="6592824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Special Satsang for Swamis from the </a:t>
            </a:r>
            <a:r>
              <a:rPr lang="en-US" sz="1600" dirty="0" err="1"/>
              <a:t>Sannyas</a:t>
            </a:r>
            <a:r>
              <a:rPr lang="en-US" sz="1600" dirty="0"/>
              <a:t> Spiritual Council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621715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  <p:bldP spid="9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May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987175" cy="313932"/>
          </a:xfrm>
        </p:spPr>
        <p:txBody>
          <a:bodyPr>
            <a:spAutoFit/>
          </a:bodyPr>
          <a:lstStyle/>
          <a:p>
            <a:r>
              <a:rPr lang="en-US" sz="1600" dirty="0"/>
              <a:t>11 May:</a:t>
            </a:r>
            <a:endParaRPr lang="en-US" dirty="0"/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523744" y="2819118"/>
            <a:ext cx="6483095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Special Film Screening and Satsang: Sri Adi Shankaracharya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2523744" y="3413478"/>
            <a:ext cx="5623559" cy="167840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4F1658"/>
                </a:solidFill>
              </a:rPr>
              <a:t>Sri Adi Shankaracharya </a:t>
            </a:r>
            <a:r>
              <a:rPr lang="en-US" sz="1600" dirty="0">
                <a:solidFill>
                  <a:srgbClr val="4F1658"/>
                </a:solidFill>
              </a:rPr>
              <a:t>was one of the most important Spiritual Masters of India who lived in the 9th century.</a:t>
            </a:r>
          </a:p>
          <a:p>
            <a:r>
              <a:rPr lang="en-US" sz="1600" dirty="0">
                <a:solidFill>
                  <a:srgbClr val="4F1658"/>
                </a:solidFill>
              </a:rPr>
              <a:t>His writings are still a guiding light to millions of seekers.</a:t>
            </a:r>
          </a:p>
          <a:p>
            <a:r>
              <a:rPr lang="en-US" sz="1600" dirty="0">
                <a:solidFill>
                  <a:srgbClr val="4F1658"/>
                </a:solidFill>
              </a:rPr>
              <a:t>His teachings have become part of many yogic and </a:t>
            </a:r>
            <a:r>
              <a:rPr lang="en-US" sz="1600" dirty="0" err="1">
                <a:solidFill>
                  <a:srgbClr val="4F1658"/>
                </a:solidFill>
              </a:rPr>
              <a:t>vedantic</a:t>
            </a:r>
            <a:r>
              <a:rPr lang="en-US" sz="1600" dirty="0">
                <a:solidFill>
                  <a:srgbClr val="4F1658"/>
                </a:solidFill>
              </a:rPr>
              <a:t> traditions due to the profundity and deep insights into reality that he had.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B74394-A266-3C45-8D93-BC82F144D597}"/>
              </a:ext>
            </a:extLst>
          </p:cNvPr>
          <p:cNvSpPr txBox="1">
            <a:spLocks/>
          </p:cNvSpPr>
          <p:nvPr/>
        </p:nvSpPr>
        <p:spPr>
          <a:xfrm>
            <a:off x="1536569" y="5285158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25 May:</a:t>
            </a:r>
            <a:endParaRPr lang="en-US" dirty="0"/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1E9480A-CAA6-75A8-6A6D-564D9E366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5137615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25AD6-C85A-8D21-E8CD-D40C5857E191}"/>
              </a:ext>
            </a:extLst>
          </p:cNvPr>
          <p:cNvSpPr txBox="1">
            <a:spLocks/>
          </p:cNvSpPr>
          <p:nvPr/>
        </p:nvSpPr>
        <p:spPr>
          <a:xfrm>
            <a:off x="2523744" y="5278780"/>
            <a:ext cx="6592824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Annual Gathering of Members</a:t>
            </a:r>
            <a:endParaRPr lang="en-US" dirty="0"/>
          </a:p>
        </p:txBody>
      </p:sp>
      <p:pic>
        <p:nvPicPr>
          <p:cNvPr id="6" name="Picture 5" descr="A person sitting in a lotus position&#10;&#10;Description automatically generated">
            <a:extLst>
              <a:ext uri="{FF2B5EF4-FFF2-40B4-BE49-F238E27FC236}">
                <a16:creationId xmlns:a16="http://schemas.microsoft.com/office/drawing/2014/main" id="{38921CCB-0F91-7B98-BE95-B8FAF0A6B0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41" t="6790" r="64718" b="47910"/>
          <a:stretch/>
        </p:blipFill>
        <p:spPr>
          <a:xfrm>
            <a:off x="9274376" y="2303700"/>
            <a:ext cx="2318987" cy="3068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 useBgFill="1">
        <p:nvSpPr>
          <p:cNvPr id="13" name="Title 3">
            <a:extLst>
              <a:ext uri="{FF2B5EF4-FFF2-40B4-BE49-F238E27FC236}">
                <a16:creationId xmlns:a16="http://schemas.microsoft.com/office/drawing/2014/main" id="{4E100376-3645-2FBD-224A-8886248CD98D}"/>
              </a:ext>
            </a:extLst>
          </p:cNvPr>
          <p:cNvSpPr txBox="1">
            <a:spLocks/>
          </p:cNvSpPr>
          <p:nvPr/>
        </p:nvSpPr>
        <p:spPr>
          <a:xfrm>
            <a:off x="9249294" y="5074693"/>
            <a:ext cx="2372730" cy="297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4F165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400" b="1" dirty="0">
                <a:solidFill>
                  <a:srgbClr val="4F1658"/>
                </a:solidFill>
              </a:rPr>
              <a:t>Sri Adi Shankaracharya</a:t>
            </a:r>
            <a:endParaRPr lang="en-US" sz="1400" dirty="0">
              <a:solidFill>
                <a:srgbClr val="4F16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37316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9" grpId="0"/>
      <p:bldP spid="10" grpId="0"/>
      <p:bldP spid="12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June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987175" cy="313932"/>
          </a:xfrm>
        </p:spPr>
        <p:txBody>
          <a:bodyPr>
            <a:spAutoFit/>
          </a:bodyPr>
          <a:lstStyle/>
          <a:p>
            <a:r>
              <a:rPr lang="en-US" sz="1600" dirty="0"/>
              <a:t>1 Jun:</a:t>
            </a:r>
            <a:endParaRPr lang="en-US" dirty="0"/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523745" y="2819118"/>
            <a:ext cx="4870438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Swami Sivananda’s </a:t>
            </a:r>
            <a:r>
              <a:rPr lang="en-US" dirty="0" err="1"/>
              <a:t>Sannyas</a:t>
            </a:r>
            <a:r>
              <a:rPr lang="en-US" dirty="0"/>
              <a:t> Diksha Centenary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DE50DB-8735-896E-8A52-F44A0A541494}"/>
              </a:ext>
            </a:extLst>
          </p:cNvPr>
          <p:cNvSpPr txBox="1">
            <a:spLocks/>
          </p:cNvSpPr>
          <p:nvPr/>
        </p:nvSpPr>
        <p:spPr>
          <a:xfrm>
            <a:off x="1536569" y="3419856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12 Jun:</a:t>
            </a:r>
          </a:p>
        </p:txBody>
      </p:sp>
      <p:pic>
        <p:nvPicPr>
          <p:cNvPr id="8" name="Graphic 7" descr="Daily calendar outline">
            <a:extLst>
              <a:ext uri="{FF2B5EF4-FFF2-40B4-BE49-F238E27FC236}">
                <a16:creationId xmlns:a16="http://schemas.microsoft.com/office/drawing/2014/main" id="{EECA34BA-47A8-EA02-F453-9348AB5C4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272313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2523744" y="3413478"/>
            <a:ext cx="5623559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F1658"/>
                </a:solidFill>
              </a:rPr>
              <a:t>Swami </a:t>
            </a:r>
            <a:r>
              <a:rPr lang="en-US" dirty="0" err="1">
                <a:solidFill>
                  <a:srgbClr val="4F1658"/>
                </a:solidFill>
              </a:rPr>
              <a:t>Parvathiananda’s</a:t>
            </a:r>
            <a:r>
              <a:rPr lang="en-US" dirty="0">
                <a:solidFill>
                  <a:srgbClr val="4F1658"/>
                </a:solidFill>
              </a:rPr>
              <a:t> birthday </a:t>
            </a:r>
            <a:r>
              <a:rPr lang="en-US" dirty="0" err="1">
                <a:solidFill>
                  <a:srgbClr val="4F1658"/>
                </a:solidFill>
              </a:rPr>
              <a:t>satsang</a:t>
            </a:r>
            <a:endParaRPr lang="en-US" dirty="0"/>
          </a:p>
        </p:txBody>
      </p:sp>
      <p:pic>
        <p:nvPicPr>
          <p:cNvPr id="6" name="Picture 5" descr="A screenshot of a person holding a microphone&#10;&#10;Description automatically generated">
            <a:extLst>
              <a:ext uri="{FF2B5EF4-FFF2-40B4-BE49-F238E27FC236}">
                <a16:creationId xmlns:a16="http://schemas.microsoft.com/office/drawing/2014/main" id="{C7203C2A-F048-6412-F0EE-81AFE32AFE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29" t="12299" r="12439" b="42621"/>
          <a:stretch/>
        </p:blipFill>
        <p:spPr>
          <a:xfrm>
            <a:off x="8257032" y="1159264"/>
            <a:ext cx="3364992" cy="4466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 useBgFill="1">
        <p:nvSpPr>
          <p:cNvPr id="13" name="Title 3">
            <a:extLst>
              <a:ext uri="{FF2B5EF4-FFF2-40B4-BE49-F238E27FC236}">
                <a16:creationId xmlns:a16="http://schemas.microsoft.com/office/drawing/2014/main" id="{1339CE47-36D9-5F26-A0FE-60DA1E47C9E1}"/>
              </a:ext>
            </a:extLst>
          </p:cNvPr>
          <p:cNvSpPr txBox="1">
            <a:spLocks/>
          </p:cNvSpPr>
          <p:nvPr/>
        </p:nvSpPr>
        <p:spPr>
          <a:xfrm>
            <a:off x="8257032" y="5327972"/>
            <a:ext cx="3364992" cy="297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4F165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400" dirty="0">
                <a:solidFill>
                  <a:srgbClr val="4F1658"/>
                </a:solidFill>
              </a:rPr>
              <a:t>Swami </a:t>
            </a:r>
            <a:r>
              <a:rPr lang="en-US" sz="1400" dirty="0" err="1">
                <a:solidFill>
                  <a:srgbClr val="4F1658"/>
                </a:solidFill>
              </a:rPr>
              <a:t>Parvathiananda</a:t>
            </a:r>
            <a:endParaRPr lang="en-US" sz="1400" dirty="0">
              <a:solidFill>
                <a:srgbClr val="4F16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059254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  <p:bldP spid="9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July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1316359" cy="313932"/>
          </a:xfr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F1658"/>
                </a:solidFill>
              </a:rPr>
              <a:t>06 – 11 Jul</a:t>
            </a:r>
            <a:r>
              <a:rPr lang="en-US" sz="1600" dirty="0"/>
              <a:t>:</a:t>
            </a:r>
            <a:endParaRPr lang="en-US" dirty="0"/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852928" y="2819118"/>
            <a:ext cx="5934456" cy="5355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Proofreading Seva in Barrydale, Swami </a:t>
            </a:r>
            <a:r>
              <a:rPr lang="en-US" dirty="0" err="1"/>
              <a:t>Vidyananda</a:t>
            </a:r>
            <a:r>
              <a:rPr lang="en-US" dirty="0"/>
              <a:t> and Santosh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DE50DB-8735-896E-8A52-F44A0A541494}"/>
              </a:ext>
            </a:extLst>
          </p:cNvPr>
          <p:cNvSpPr txBox="1">
            <a:spLocks/>
          </p:cNvSpPr>
          <p:nvPr/>
        </p:nvSpPr>
        <p:spPr>
          <a:xfrm>
            <a:off x="1536569" y="3419856"/>
            <a:ext cx="987175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21 Jul:</a:t>
            </a:r>
          </a:p>
        </p:txBody>
      </p:sp>
      <p:pic>
        <p:nvPicPr>
          <p:cNvPr id="8" name="Graphic 7" descr="Daily calendar outline">
            <a:extLst>
              <a:ext uri="{FF2B5EF4-FFF2-40B4-BE49-F238E27FC236}">
                <a16:creationId xmlns:a16="http://schemas.microsoft.com/office/drawing/2014/main" id="{EECA34BA-47A8-EA02-F453-9348AB5C4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272313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2852927" y="3413478"/>
            <a:ext cx="5623559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F1658"/>
                </a:solidFill>
              </a:rPr>
              <a:t>Sri Guru Purnima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B74394-A266-3C45-8D93-BC82F144D597}"/>
              </a:ext>
            </a:extLst>
          </p:cNvPr>
          <p:cNvSpPr txBox="1">
            <a:spLocks/>
          </p:cNvSpPr>
          <p:nvPr/>
        </p:nvSpPr>
        <p:spPr>
          <a:xfrm>
            <a:off x="1536569" y="3950208"/>
            <a:ext cx="1276607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F1658"/>
                </a:solidFill>
              </a:rPr>
              <a:t>22 - 28 Jul:</a:t>
            </a:r>
            <a:endParaRPr lang="en-US" dirty="0"/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1E9480A-CAA6-75A8-6A6D-564D9E366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802665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25AD6-C85A-8D21-E8CD-D40C5857E191}"/>
              </a:ext>
            </a:extLst>
          </p:cNvPr>
          <p:cNvSpPr txBox="1">
            <a:spLocks/>
          </p:cNvSpPr>
          <p:nvPr/>
        </p:nvSpPr>
        <p:spPr>
          <a:xfrm>
            <a:off x="2852927" y="3943830"/>
            <a:ext cx="6083192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Sadhana week, a series of special talks by Swami 	</a:t>
            </a:r>
            <a:r>
              <a:rPr lang="en-US" dirty="0" err="1"/>
              <a:t>Vidyananda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F525F13-B229-4C08-3CFA-75264F59B7B0}"/>
              </a:ext>
            </a:extLst>
          </p:cNvPr>
          <p:cNvGrpSpPr/>
          <p:nvPr/>
        </p:nvGrpSpPr>
        <p:grpSpPr>
          <a:xfrm>
            <a:off x="8936119" y="905351"/>
            <a:ext cx="1860069" cy="2378319"/>
            <a:chOff x="8936119" y="905351"/>
            <a:chExt cx="1860069" cy="2378319"/>
          </a:xfrm>
        </p:grpSpPr>
        <p:pic>
          <p:nvPicPr>
            <p:cNvPr id="13" name="Google Shape;171;g2df2fbf3380_0_15">
              <a:extLst>
                <a:ext uri="{FF2B5EF4-FFF2-40B4-BE49-F238E27FC236}">
                  <a16:creationId xmlns:a16="http://schemas.microsoft.com/office/drawing/2014/main" id="{14238343-1E14-008F-1723-EBC776CD4C49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36119" y="905351"/>
              <a:ext cx="1860069" cy="23783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itle 3">
              <a:extLst>
                <a:ext uri="{FF2B5EF4-FFF2-40B4-BE49-F238E27FC236}">
                  <a16:creationId xmlns:a16="http://schemas.microsoft.com/office/drawing/2014/main" id="{AB6D3265-9F17-3FA0-619A-D4CD0C2D03E7}"/>
                </a:ext>
              </a:extLst>
            </p:cNvPr>
            <p:cNvSpPr txBox="1">
              <a:spLocks/>
            </p:cNvSpPr>
            <p:nvPr/>
          </p:nvSpPr>
          <p:spPr>
            <a:xfrm>
              <a:off x="8936119" y="2998170"/>
              <a:ext cx="1860069" cy="264608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4F1658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sz="1200" dirty="0"/>
                <a:t>Sri Guru Purnima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24A4C75-2C0E-9D59-5CCE-8D86A8410731}"/>
              </a:ext>
            </a:extLst>
          </p:cNvPr>
          <p:cNvGrpSpPr/>
          <p:nvPr/>
        </p:nvGrpSpPr>
        <p:grpSpPr>
          <a:xfrm>
            <a:off x="8975870" y="3755781"/>
            <a:ext cx="1868947" cy="2378319"/>
            <a:chOff x="9336154" y="3883094"/>
            <a:chExt cx="1868947" cy="2378319"/>
          </a:xfrm>
        </p:grpSpPr>
        <p:pic>
          <p:nvPicPr>
            <p:cNvPr id="16" name="Google Shape;182;g2df2fbf3380_0_37">
              <a:extLst>
                <a:ext uri="{FF2B5EF4-FFF2-40B4-BE49-F238E27FC236}">
                  <a16:creationId xmlns:a16="http://schemas.microsoft.com/office/drawing/2014/main" id="{EC908B0D-1119-826B-C2C4-11F0AA84D9E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t="11186" b="11186"/>
            <a:stretch/>
          </p:blipFill>
          <p:spPr>
            <a:xfrm>
              <a:off x="9336154" y="3883094"/>
              <a:ext cx="1860069" cy="23783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Title 3">
              <a:extLst>
                <a:ext uri="{FF2B5EF4-FFF2-40B4-BE49-F238E27FC236}">
                  <a16:creationId xmlns:a16="http://schemas.microsoft.com/office/drawing/2014/main" id="{E53C5CB0-8CD1-2FAE-CEB6-004BBEC8C67B}"/>
                </a:ext>
              </a:extLst>
            </p:cNvPr>
            <p:cNvSpPr txBox="1">
              <a:spLocks/>
            </p:cNvSpPr>
            <p:nvPr/>
          </p:nvSpPr>
          <p:spPr>
            <a:xfrm>
              <a:off x="9345032" y="5996805"/>
              <a:ext cx="1860069" cy="264608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ctr">
              <a:normAutofit fontScale="92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4F1658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sz="900" dirty="0"/>
                <a:t>Swami Sivananda </a:t>
              </a:r>
              <a:r>
                <a:rPr lang="en-US" sz="900" dirty="0" err="1"/>
                <a:t>Mahasamadhi</a:t>
              </a:r>
              <a:endParaRPr lang="en-US" sz="900" dirty="0"/>
            </a:p>
          </p:txBody>
        </p:sp>
      </p:grp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7AE3D-B75D-D8BE-EA2E-8CF57222AA40}"/>
              </a:ext>
            </a:extLst>
          </p:cNvPr>
          <p:cNvSpPr txBox="1">
            <a:spLocks/>
          </p:cNvSpPr>
          <p:nvPr/>
        </p:nvSpPr>
        <p:spPr>
          <a:xfrm>
            <a:off x="1536569" y="4489704"/>
            <a:ext cx="1276607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F1658"/>
                </a:solidFill>
              </a:rPr>
              <a:t>28 Jul:</a:t>
            </a:r>
            <a:endParaRPr lang="en-US" dirty="0"/>
          </a:p>
        </p:txBody>
      </p:sp>
      <p:pic>
        <p:nvPicPr>
          <p:cNvPr id="19" name="Graphic 18" descr="Daily calendar outline">
            <a:extLst>
              <a:ext uri="{FF2B5EF4-FFF2-40B4-BE49-F238E27FC236}">
                <a16:creationId xmlns:a16="http://schemas.microsoft.com/office/drawing/2014/main" id="{434693E1-547F-C352-17D8-D288604C6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4342161"/>
            <a:ext cx="579950" cy="529785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6FD050E-9FCE-C6E6-7885-A4B2CFFB01D3}"/>
              </a:ext>
            </a:extLst>
          </p:cNvPr>
          <p:cNvSpPr txBox="1">
            <a:spLocks/>
          </p:cNvSpPr>
          <p:nvPr/>
        </p:nvSpPr>
        <p:spPr>
          <a:xfrm>
            <a:off x="2852927" y="4483326"/>
            <a:ext cx="6083192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4F1658"/>
                </a:solidFill>
              </a:rPr>
              <a:t>Sri </a:t>
            </a:r>
            <a:r>
              <a:rPr lang="en-US" dirty="0" err="1">
                <a:solidFill>
                  <a:srgbClr val="4F1658"/>
                </a:solidFill>
              </a:rPr>
              <a:t>Gurudev's</a:t>
            </a:r>
            <a:r>
              <a:rPr lang="en-US" dirty="0">
                <a:solidFill>
                  <a:srgbClr val="4F1658"/>
                </a:solidFill>
              </a:rPr>
              <a:t> </a:t>
            </a:r>
            <a:r>
              <a:rPr lang="en-US" dirty="0" err="1">
                <a:solidFill>
                  <a:srgbClr val="4F1658"/>
                </a:solidFill>
              </a:rPr>
              <a:t>Mahasamadhi</a:t>
            </a:r>
            <a:r>
              <a:rPr lang="en-US" dirty="0">
                <a:solidFill>
                  <a:srgbClr val="4F1658"/>
                </a:solidFill>
              </a:rPr>
              <a:t> Satsang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623034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  <p:bldP spid="9" grpId="0"/>
      <p:bldP spid="10" grpId="0"/>
      <p:bldP spid="12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E64F2-13F0-7A44-4C64-2E3D15A5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August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399A1-6892-23E7-A8E4-DC322A2C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569" y="2825496"/>
            <a:ext cx="987175" cy="313932"/>
          </a:xfrm>
        </p:spPr>
        <p:txBody>
          <a:bodyPr>
            <a:spAutoFit/>
          </a:bodyPr>
          <a:lstStyle/>
          <a:p>
            <a:r>
              <a:rPr lang="en-US" sz="1600" dirty="0"/>
              <a:t>06 Aug:</a:t>
            </a:r>
            <a:endParaRPr lang="en-US" dirty="0"/>
          </a:p>
        </p:txBody>
      </p:sp>
      <p:pic>
        <p:nvPicPr>
          <p:cNvPr id="4" name="Graphic 3" descr="Daily calendar outline">
            <a:extLst>
              <a:ext uri="{FF2B5EF4-FFF2-40B4-BE49-F238E27FC236}">
                <a16:creationId xmlns:a16="http://schemas.microsoft.com/office/drawing/2014/main" id="{6BBF6BB6-3564-6B3D-0B10-08511CF7D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2677953"/>
            <a:ext cx="579950" cy="52978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68136B-40B6-03A2-F828-FF0DEB5C1248}"/>
              </a:ext>
            </a:extLst>
          </p:cNvPr>
          <p:cNvSpPr txBox="1">
            <a:spLocks/>
          </p:cNvSpPr>
          <p:nvPr/>
        </p:nvSpPr>
        <p:spPr>
          <a:xfrm>
            <a:off x="2523744" y="2819118"/>
            <a:ext cx="9180576" cy="57964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Mother </a:t>
            </a:r>
            <a:r>
              <a:rPr lang="en-US" dirty="0" err="1"/>
              <a:t>Yogeshwari’s</a:t>
            </a:r>
            <a:r>
              <a:rPr lang="en-US" dirty="0"/>
              <a:t> Birth Anniversary with special guest speaker, Judy Tobler (a sister disciple of Mother </a:t>
            </a:r>
            <a:r>
              <a:rPr lang="en-US" dirty="0" err="1"/>
              <a:t>Yogeshwari</a:t>
            </a:r>
            <a:r>
              <a:rPr lang="en-US" dirty="0"/>
              <a:t>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DE50DB-8735-896E-8A52-F44A0A541494}"/>
              </a:ext>
            </a:extLst>
          </p:cNvPr>
          <p:cNvSpPr txBox="1">
            <a:spLocks/>
          </p:cNvSpPr>
          <p:nvPr/>
        </p:nvSpPr>
        <p:spPr>
          <a:xfrm>
            <a:off x="1536569" y="3511296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17 Aug:</a:t>
            </a:r>
          </a:p>
        </p:txBody>
      </p:sp>
      <p:pic>
        <p:nvPicPr>
          <p:cNvPr id="8" name="Graphic 7" descr="Daily calendar outline">
            <a:extLst>
              <a:ext uri="{FF2B5EF4-FFF2-40B4-BE49-F238E27FC236}">
                <a16:creationId xmlns:a16="http://schemas.microsoft.com/office/drawing/2014/main" id="{EECA34BA-47A8-EA02-F453-9348AB5C4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363753"/>
            <a:ext cx="579950" cy="52978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072D25-8EB9-629B-2619-CC00EFA0BE89}"/>
              </a:ext>
            </a:extLst>
          </p:cNvPr>
          <p:cNvSpPr txBox="1">
            <a:spLocks/>
          </p:cNvSpPr>
          <p:nvPr/>
        </p:nvSpPr>
        <p:spPr>
          <a:xfrm>
            <a:off x="2523744" y="3504918"/>
            <a:ext cx="5623559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Proofreading Day at the Ashram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B74394-A266-3C45-8D93-BC82F144D597}"/>
              </a:ext>
            </a:extLst>
          </p:cNvPr>
          <p:cNvSpPr txBox="1">
            <a:spLocks/>
          </p:cNvSpPr>
          <p:nvPr/>
        </p:nvSpPr>
        <p:spPr>
          <a:xfrm>
            <a:off x="1536569" y="4041648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 Aug :</a:t>
            </a:r>
          </a:p>
        </p:txBody>
      </p:sp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D1E9480A-CAA6-75A8-6A6D-564D9E366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3894105"/>
            <a:ext cx="579950" cy="52978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25AD6-C85A-8D21-E8CD-D40C5857E191}"/>
              </a:ext>
            </a:extLst>
          </p:cNvPr>
          <p:cNvSpPr txBox="1">
            <a:spLocks/>
          </p:cNvSpPr>
          <p:nvPr/>
        </p:nvSpPr>
        <p:spPr>
          <a:xfrm>
            <a:off x="2523743" y="4035270"/>
            <a:ext cx="8476487" cy="33598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2400"/>
              </a:spcAft>
              <a:tabLst>
                <a:tab pos="1063625" algn="l"/>
              </a:tabLst>
            </a:pPr>
            <a:r>
              <a:rPr lang="en-US" dirty="0"/>
              <a:t>Swami </a:t>
            </a:r>
            <a:r>
              <a:rPr lang="en-US" dirty="0" err="1"/>
              <a:t>Vidyananda</a:t>
            </a:r>
            <a:r>
              <a:rPr lang="en-US" dirty="0"/>
              <a:t> gave a talk at the Unitarian Church on the Yoga of the Bhagavad Gita.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22B5C3-1165-F777-469E-2C3995C23E1F}"/>
              </a:ext>
            </a:extLst>
          </p:cNvPr>
          <p:cNvSpPr txBox="1">
            <a:spLocks/>
          </p:cNvSpPr>
          <p:nvPr/>
        </p:nvSpPr>
        <p:spPr>
          <a:xfrm>
            <a:off x="1536569" y="4581144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26 Aug:</a:t>
            </a:r>
          </a:p>
        </p:txBody>
      </p:sp>
      <p:pic>
        <p:nvPicPr>
          <p:cNvPr id="13" name="Graphic 12" descr="Daily calendar outline">
            <a:extLst>
              <a:ext uri="{FF2B5EF4-FFF2-40B4-BE49-F238E27FC236}">
                <a16:creationId xmlns:a16="http://schemas.microsoft.com/office/drawing/2014/main" id="{39926281-7DED-B050-CB87-CD1733623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4433601"/>
            <a:ext cx="579950" cy="52978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3F5653-1038-E786-9DA4-E38D55E31346}"/>
              </a:ext>
            </a:extLst>
          </p:cNvPr>
          <p:cNvSpPr txBox="1">
            <a:spLocks/>
          </p:cNvSpPr>
          <p:nvPr/>
        </p:nvSpPr>
        <p:spPr>
          <a:xfrm>
            <a:off x="2523745" y="4574766"/>
            <a:ext cx="4870438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Sri Krishna Jayanti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6505ADE-6800-31B3-1F38-7EF60677B6F6}"/>
              </a:ext>
            </a:extLst>
          </p:cNvPr>
          <p:cNvSpPr txBox="1">
            <a:spLocks/>
          </p:cNvSpPr>
          <p:nvPr/>
        </p:nvSpPr>
        <p:spPr>
          <a:xfrm>
            <a:off x="1536569" y="5175504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30 Aug:</a:t>
            </a:r>
          </a:p>
        </p:txBody>
      </p:sp>
      <p:pic>
        <p:nvPicPr>
          <p:cNvPr id="16" name="Graphic 15" descr="Daily calendar outline">
            <a:extLst>
              <a:ext uri="{FF2B5EF4-FFF2-40B4-BE49-F238E27FC236}">
                <a16:creationId xmlns:a16="http://schemas.microsoft.com/office/drawing/2014/main" id="{1C85150E-CCB1-7FFB-FD4E-4614E7650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5027961"/>
            <a:ext cx="579950" cy="529785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03D8133-D46B-48A7-6D34-47ADFC4E63E6}"/>
              </a:ext>
            </a:extLst>
          </p:cNvPr>
          <p:cNvSpPr txBox="1">
            <a:spLocks/>
          </p:cNvSpPr>
          <p:nvPr/>
        </p:nvSpPr>
        <p:spPr>
          <a:xfrm>
            <a:off x="2523744" y="5169126"/>
            <a:ext cx="7461504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Desert Rose, Echoes of the Divine. A Sacred World Music Journey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2D16E20-CD17-1190-3B30-A515A62C7A82}"/>
              </a:ext>
            </a:extLst>
          </p:cNvPr>
          <p:cNvSpPr txBox="1">
            <a:spLocks/>
          </p:cNvSpPr>
          <p:nvPr/>
        </p:nvSpPr>
        <p:spPr>
          <a:xfrm>
            <a:off x="1536569" y="5705856"/>
            <a:ext cx="98717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31 Aug:</a:t>
            </a:r>
          </a:p>
        </p:txBody>
      </p:sp>
      <p:pic>
        <p:nvPicPr>
          <p:cNvPr id="19" name="Graphic 18" descr="Daily calendar outline">
            <a:extLst>
              <a:ext uri="{FF2B5EF4-FFF2-40B4-BE49-F238E27FC236}">
                <a16:creationId xmlns:a16="http://schemas.microsoft.com/office/drawing/2014/main" id="{E5219E49-BA10-1B6E-5C2E-014107182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567" y="5558313"/>
            <a:ext cx="579950" cy="529785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9324BFA-79DB-F998-AD22-98EB1D0840B4}"/>
              </a:ext>
            </a:extLst>
          </p:cNvPr>
          <p:cNvSpPr txBox="1">
            <a:spLocks/>
          </p:cNvSpPr>
          <p:nvPr/>
        </p:nvSpPr>
        <p:spPr>
          <a:xfrm>
            <a:off x="2523744" y="5699478"/>
            <a:ext cx="6592824" cy="3139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rgbClr val="4E16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</a:t>
            </a:r>
            <a:r>
              <a:rPr lang="en-US" dirty="0" err="1"/>
              <a:t>Mahasamadhi</a:t>
            </a:r>
            <a:r>
              <a:rPr lang="en-US" dirty="0"/>
              <a:t> Anniversary of Sri Swami </a:t>
            </a:r>
            <a:r>
              <a:rPr lang="en-US" dirty="0" err="1"/>
              <a:t>Chidananda</a:t>
            </a:r>
            <a:r>
              <a:rPr lang="en-US" dirty="0"/>
              <a:t> Ji Maharaj</a:t>
            </a:r>
          </a:p>
        </p:txBody>
      </p:sp>
    </p:spTree>
    <p:extLst>
      <p:ext uri="{BB962C8B-B14F-4D97-AF65-F5344CB8AC3E}">
        <p14:creationId xmlns:p14="http://schemas.microsoft.com/office/powerpoint/2010/main" val="4205028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5" grpId="0"/>
      <p:bldP spid="9" grpId="0"/>
      <p:bldP spid="10" grpId="0"/>
      <p:bldP spid="12" grpId="0"/>
      <p:bldP spid="6" grpId="0" build="p"/>
      <p:bldP spid="14" grpId="0"/>
      <p:bldP spid="15" grpId="0"/>
      <p:bldP spid="17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919</Words>
  <Application>Microsoft Office PowerPoint</Application>
  <PresentationFormat>Widescreen</PresentationFormat>
  <Paragraphs>158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Office Theme</vt:lpstr>
      <vt:lpstr>CHAIRMAN’S  REPORT</vt:lpstr>
      <vt:lpstr>AGENDA</vt:lpstr>
      <vt:lpstr>ACTIVITIES</vt:lpstr>
      <vt:lpstr>March 2024</vt:lpstr>
      <vt:lpstr>April 2024</vt:lpstr>
      <vt:lpstr>May 2024</vt:lpstr>
      <vt:lpstr>June 2024</vt:lpstr>
      <vt:lpstr>July 2024</vt:lpstr>
      <vt:lpstr>August 2024</vt:lpstr>
      <vt:lpstr>September 2024</vt:lpstr>
      <vt:lpstr>October 2024</vt:lpstr>
      <vt:lpstr>November 2024</vt:lpstr>
      <vt:lpstr>November 2024 Continued</vt:lpstr>
      <vt:lpstr>December 2024</vt:lpstr>
      <vt:lpstr>December 2024</vt:lpstr>
      <vt:lpstr>January 2025</vt:lpstr>
      <vt:lpstr>February 2025</vt:lpstr>
      <vt:lpstr>February 2025 Continued</vt:lpstr>
      <vt:lpstr>Regular Weekly Activities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CHAIRMAN’S  REPORT</dc:title>
  <dc:creator>Janet Rosenberg</dc:creator>
  <cp:lastModifiedBy>Swami Vidyananda</cp:lastModifiedBy>
  <cp:revision>6</cp:revision>
  <dcterms:created xsi:type="dcterms:W3CDTF">2025-05-18T10:14:41Z</dcterms:created>
  <dcterms:modified xsi:type="dcterms:W3CDTF">2025-05-29T09:25:21Z</dcterms:modified>
</cp:coreProperties>
</file>